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7" r:id="rId2"/>
    <p:sldId id="259" r:id="rId3"/>
    <p:sldId id="260" r:id="rId4"/>
    <p:sldId id="261" r:id="rId5"/>
    <p:sldId id="262" r:id="rId6"/>
    <p:sldId id="263" r:id="rId7"/>
    <p:sldId id="264" r:id="rId8"/>
    <p:sldId id="265" r:id="rId9"/>
    <p:sldId id="258" r:id="rId10"/>
    <p:sldId id="267" r:id="rId11"/>
    <p:sldId id="268" r:id="rId12"/>
    <p:sldId id="269" r:id="rId13"/>
    <p:sldId id="270" r:id="rId14"/>
    <p:sldId id="271" r:id="rId15"/>
    <p:sldId id="272" r:id="rId16"/>
    <p:sldId id="273" r:id="rId17"/>
    <p:sldId id="274" r:id="rId18"/>
    <p:sldId id="266"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75" r:id="rId36"/>
    <p:sldId id="292" r:id="rId37"/>
    <p:sldId id="293" r:id="rId38"/>
    <p:sldId id="294" r:id="rId39"/>
    <p:sldId id="295"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296"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1" autoAdjust="0"/>
    <p:restoredTop sz="94660"/>
  </p:normalViewPr>
  <p:slideViewPr>
    <p:cSldViewPr snapToGrid="0">
      <p:cViewPr varScale="1">
        <p:scale>
          <a:sx n="46" d="100"/>
          <a:sy n="46" d="100"/>
        </p:scale>
        <p:origin x="7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6E8556-D73D-4F9D-BC1F-0FC53E66E277}" type="datetimeFigureOut">
              <a:rPr lang="en-US" smtClean="0"/>
              <a:t>6/24/2017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1853A2-05F9-42CA-9B9E-1047FD090797}" type="slidenum">
              <a:rPr lang="en-US" smtClean="0"/>
              <a:t>‹#›</a:t>
            </a:fld>
            <a:endParaRPr lang="en-US"/>
          </a:p>
        </p:txBody>
      </p:sp>
    </p:spTree>
    <p:extLst>
      <p:ext uri="{BB962C8B-B14F-4D97-AF65-F5344CB8AC3E}">
        <p14:creationId xmlns:p14="http://schemas.microsoft.com/office/powerpoint/2010/main" val="433909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A6830EA-CF55-42B0-9EE6-018EEED08B68}" type="slidenum">
              <a:rPr lang="en-US" smtClean="0"/>
              <a:t>1</a:t>
            </a:fld>
            <a:endParaRPr lang="en-US"/>
          </a:p>
        </p:txBody>
      </p:sp>
    </p:spTree>
    <p:extLst>
      <p:ext uri="{BB962C8B-B14F-4D97-AF65-F5344CB8AC3E}">
        <p14:creationId xmlns:p14="http://schemas.microsoft.com/office/powerpoint/2010/main" val="310472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Image Placeholder 1"/>
          <p:cNvSpPr>
            <a:spLocks noGrp="1" noRot="1" noChangeAspect="1" noTextEdit="1"/>
          </p:cNvSpPr>
          <p:nvPr>
            <p:ph type="sldImg"/>
          </p:nvPr>
        </p:nvSpPr>
        <p:spPr bwMode="auto">
          <a:xfrm>
            <a:off x="381000" y="685800"/>
            <a:ext cx="6096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1299" name="Notes Placeholder 2"/>
          <p:cNvSpPr>
            <a:spLocks noGrp="1"/>
          </p:cNvSpPr>
          <p:nvPr>
            <p:ph type="body" idx="1"/>
          </p:nvPr>
        </p:nvSpPr>
        <p:spPr bwMode="auto">
          <a:xfrm>
            <a:off x="685180" y="4342777"/>
            <a:ext cx="5487640" cy="411511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p>
            <a:pPr>
              <a:spcBef>
                <a:spcPct val="0"/>
              </a:spcBef>
            </a:pPr>
            <a:endParaRPr lang="en-US" altLang="en-US" smtClean="0"/>
          </a:p>
        </p:txBody>
      </p:sp>
      <p:sp>
        <p:nvSpPr>
          <p:cNvPr id="311300" name="Slide Number Placeholder 3"/>
          <p:cNvSpPr>
            <a:spLocks noGrp="1"/>
          </p:cNvSpPr>
          <p:nvPr>
            <p:ph type="sldNum" sz="quarter" idx="4294967295"/>
          </p:nvPr>
        </p:nvSpPr>
        <p:spPr bwMode="auto">
          <a:xfrm>
            <a:off x="3884753" y="8685552"/>
            <a:ext cx="2971697" cy="45688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lstStyle>
            <a:lvl1pPr eaLnBrk="0" hangingPunct="0">
              <a:defRPr sz="2000">
                <a:solidFill>
                  <a:schemeClr val="tx1"/>
                </a:solidFill>
                <a:latin typeface="Times New Roman" pitchFamily="18" charset="0"/>
              </a:defRPr>
            </a:lvl1pPr>
            <a:lvl2pPr marL="727868" indent="-279949" eaLnBrk="0" hangingPunct="0">
              <a:defRPr sz="2000">
                <a:solidFill>
                  <a:schemeClr val="tx1"/>
                </a:solidFill>
                <a:latin typeface="Times New Roman" pitchFamily="18" charset="0"/>
              </a:defRPr>
            </a:lvl2pPr>
            <a:lvl3pPr marL="1119797" indent="-223959" eaLnBrk="0" hangingPunct="0">
              <a:defRPr sz="2000">
                <a:solidFill>
                  <a:schemeClr val="tx1"/>
                </a:solidFill>
                <a:latin typeface="Times New Roman" pitchFamily="18" charset="0"/>
              </a:defRPr>
            </a:lvl3pPr>
            <a:lvl4pPr marL="1567716" indent="-223959" eaLnBrk="0" hangingPunct="0">
              <a:defRPr sz="2000">
                <a:solidFill>
                  <a:schemeClr val="tx1"/>
                </a:solidFill>
                <a:latin typeface="Times New Roman" pitchFamily="18" charset="0"/>
              </a:defRPr>
            </a:lvl4pPr>
            <a:lvl5pPr marL="2015635" indent="-223959" eaLnBrk="0" hangingPunct="0">
              <a:defRPr sz="2000">
                <a:solidFill>
                  <a:schemeClr val="tx1"/>
                </a:solidFill>
                <a:latin typeface="Times New Roman" pitchFamily="18" charset="0"/>
              </a:defRPr>
            </a:lvl5pPr>
            <a:lvl6pPr marL="2463554" indent="-223959" eaLnBrk="0" fontAlgn="base" hangingPunct="0">
              <a:spcBef>
                <a:spcPct val="0"/>
              </a:spcBef>
              <a:spcAft>
                <a:spcPct val="0"/>
              </a:spcAft>
              <a:defRPr sz="2000">
                <a:solidFill>
                  <a:schemeClr val="tx1"/>
                </a:solidFill>
                <a:latin typeface="Times New Roman" pitchFamily="18" charset="0"/>
              </a:defRPr>
            </a:lvl6pPr>
            <a:lvl7pPr marL="2911472" indent="-223959" eaLnBrk="0" fontAlgn="base" hangingPunct="0">
              <a:spcBef>
                <a:spcPct val="0"/>
              </a:spcBef>
              <a:spcAft>
                <a:spcPct val="0"/>
              </a:spcAft>
              <a:defRPr sz="2000">
                <a:solidFill>
                  <a:schemeClr val="tx1"/>
                </a:solidFill>
                <a:latin typeface="Times New Roman" pitchFamily="18" charset="0"/>
              </a:defRPr>
            </a:lvl7pPr>
            <a:lvl8pPr marL="3359391" indent="-223959" eaLnBrk="0" fontAlgn="base" hangingPunct="0">
              <a:spcBef>
                <a:spcPct val="0"/>
              </a:spcBef>
              <a:spcAft>
                <a:spcPct val="0"/>
              </a:spcAft>
              <a:defRPr sz="2000">
                <a:solidFill>
                  <a:schemeClr val="tx1"/>
                </a:solidFill>
                <a:latin typeface="Times New Roman" pitchFamily="18" charset="0"/>
              </a:defRPr>
            </a:lvl8pPr>
            <a:lvl9pPr marL="3807310" indent="-223959" eaLnBrk="0" fontAlgn="base" hangingPunct="0">
              <a:spcBef>
                <a:spcPct val="0"/>
              </a:spcBef>
              <a:spcAft>
                <a:spcPct val="0"/>
              </a:spcAft>
              <a:defRPr sz="2000">
                <a:solidFill>
                  <a:schemeClr val="tx1"/>
                </a:solidFill>
                <a:latin typeface="Times New Roman" pitchFamily="18" charset="0"/>
              </a:defRPr>
            </a:lvl9pPr>
          </a:lstStyle>
          <a:p>
            <a:pPr eaLnBrk="1" hangingPunct="1"/>
            <a:fld id="{4C20DC41-53FC-437A-BA0E-B5661F3B5756}" type="slidenum">
              <a:rPr lang="en-US" altLang="en-US"/>
              <a:pPr eaLnBrk="1" hangingPunct="1"/>
              <a:t>12</a:t>
            </a:fld>
            <a:endParaRPr lang="en-US" altLang="en-US"/>
          </a:p>
        </p:txBody>
      </p:sp>
    </p:spTree>
    <p:extLst>
      <p:ext uri="{BB962C8B-B14F-4D97-AF65-F5344CB8AC3E}">
        <p14:creationId xmlns:p14="http://schemas.microsoft.com/office/powerpoint/2010/main" val="2370949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8112B4-FD8C-4348-8459-8F731E0CC447}" type="slidenum">
              <a:rPr lang="en-US" altLang="en-US">
                <a:latin typeface="Times New Roman" panose="02020603050405020304" pitchFamily="18" charset="0"/>
              </a:rPr>
              <a:pPr/>
              <a:t>71</a:t>
            </a:fld>
            <a:endParaRPr lang="en-US" altLang="en-US">
              <a:latin typeface="Times New Roman" panose="02020603050405020304" pitchFamily="18" charset="0"/>
            </a:endParaRPr>
          </a:p>
        </p:txBody>
      </p:sp>
      <p:sp>
        <p:nvSpPr>
          <p:cNvPr id="34819" name="Rectangle 2"/>
          <p:cNvSpPr>
            <a:spLocks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r>
              <a:rPr lang="en-US" altLang="en-US" smtClean="0"/>
              <a:t>Ethical principles of the Belmont Report</a:t>
            </a:r>
          </a:p>
        </p:txBody>
      </p:sp>
    </p:spTree>
    <p:extLst>
      <p:ext uri="{BB962C8B-B14F-4D97-AF65-F5344CB8AC3E}">
        <p14:creationId xmlns:p14="http://schemas.microsoft.com/office/powerpoint/2010/main" val="2934253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1055E3-9A15-440E-9ACB-02FDE9CA06C1}" type="slidenum">
              <a:rPr lang="en-US" altLang="en-US">
                <a:latin typeface="Times New Roman" panose="02020603050405020304" pitchFamily="18" charset="0"/>
              </a:rPr>
              <a:pPr/>
              <a:t>72</a:t>
            </a:fld>
            <a:endParaRPr lang="en-US" altLang="en-US">
              <a:latin typeface="Times New Roman" panose="02020603050405020304" pitchFamily="18" charset="0"/>
            </a:endParaRPr>
          </a:p>
        </p:txBody>
      </p:sp>
      <p:sp>
        <p:nvSpPr>
          <p:cNvPr id="35843" name="Rectangle 2"/>
          <p:cNvSpPr>
            <a:spLocks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r>
              <a:rPr lang="en-US" altLang="en-US" smtClean="0"/>
              <a:t>The Belmont Report PRINCIPLES and corresponding APPLICATIONS</a:t>
            </a:r>
          </a:p>
          <a:p>
            <a:endParaRPr lang="en-US" altLang="en-US" smtClean="0"/>
          </a:p>
          <a:p>
            <a:r>
              <a:rPr lang="en-US" altLang="en-US" smtClean="0"/>
              <a:t>-–</a:t>
            </a:r>
          </a:p>
          <a:p>
            <a:pPr lvl="2">
              <a:buFontTx/>
              <a:buChar char="•"/>
            </a:pPr>
            <a:r>
              <a:rPr lang="en-US" altLang="en-US" smtClean="0"/>
              <a:t>(1) respect for persons – informed consent &amp; extra protect/ for certain grps.</a:t>
            </a:r>
          </a:p>
          <a:p>
            <a:pPr lvl="2">
              <a:buFontTx/>
              <a:buChar char="•"/>
            </a:pPr>
            <a:r>
              <a:rPr lang="en-US" altLang="en-US" smtClean="0"/>
              <a:t>(2) beneficence – risks should not outweigh benefits.  Do no harm</a:t>
            </a:r>
          </a:p>
          <a:p>
            <a:pPr lvl="2">
              <a:buFontTx/>
              <a:buChar char="•"/>
            </a:pPr>
            <a:r>
              <a:rPr lang="en-US" altLang="en-US" smtClean="0"/>
              <a:t>(3) justice – selection of subjects should be equitable.</a:t>
            </a:r>
          </a:p>
          <a:p>
            <a:pPr lvl="2"/>
            <a:endParaRPr lang="en-US" altLang="en-US" smtClean="0"/>
          </a:p>
          <a:p>
            <a:pPr lvl="1"/>
            <a:r>
              <a:rPr lang="en-US" altLang="en-US" smtClean="0"/>
              <a:t>As a researcher or study coordinator, there are a few questions to ask yourself when engaging in what you feel may be “human subjects research.”</a:t>
            </a:r>
          </a:p>
        </p:txBody>
      </p:sp>
    </p:spTree>
    <p:extLst>
      <p:ext uri="{BB962C8B-B14F-4D97-AF65-F5344CB8AC3E}">
        <p14:creationId xmlns:p14="http://schemas.microsoft.com/office/powerpoint/2010/main" val="2562624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061C62A-EA02-425F-BC76-6246E3707BBE}" type="slidenum">
              <a:rPr lang="en-US" altLang="en-US">
                <a:latin typeface="Times New Roman" panose="02020603050405020304" pitchFamily="18" charset="0"/>
              </a:rPr>
              <a:pPr/>
              <a:t>73</a:t>
            </a:fld>
            <a:endParaRPr lang="en-US" altLang="en-US">
              <a:latin typeface="Times New Roman" panose="02020603050405020304" pitchFamily="18" charset="0"/>
            </a:endParaRPr>
          </a:p>
        </p:txBody>
      </p:sp>
      <p:sp>
        <p:nvSpPr>
          <p:cNvPr id="36867" name="Rectangle 2"/>
          <p:cNvSpPr>
            <a:spLocks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r>
              <a:rPr lang="en-US" altLang="en-US" sz="1000" smtClean="0"/>
              <a:t>In 1981 as a direct result from the Belmont Report, the DHHS and FDA issues regulations.</a:t>
            </a:r>
          </a:p>
          <a:p>
            <a:r>
              <a:rPr lang="en-US" altLang="en-US" sz="1000" smtClean="0"/>
              <a:t>The other major player is the FDA – oversee all investigations involving drugs/biologics/ or devices.  </a:t>
            </a:r>
          </a:p>
          <a:p>
            <a:r>
              <a:rPr lang="en-US" altLang="en-US" sz="1000" smtClean="0"/>
              <a:t>Use in clinical research settings – protect subjects as well as produce sound data</a:t>
            </a:r>
          </a:p>
          <a:p>
            <a:r>
              <a:rPr lang="en-US" altLang="en-US" sz="1000" smtClean="0"/>
              <a:t>Basically you have two sets of rules – most are the same, some differences in applicability. </a:t>
            </a:r>
          </a:p>
          <a:p>
            <a:r>
              <a:rPr lang="en-US" altLang="en-US" sz="1000" smtClean="0"/>
              <a:t>Nutshell – federal guidelines were directly derived from the ethical principles we have reviewed. </a:t>
            </a:r>
            <a:r>
              <a:rPr lang="en-US" altLang="en-US" sz="2000" smtClean="0"/>
              <a:t>Both the Common Rule and the FDA regulations provide protections for human subjects in research and mandate IRB oversight of such research.</a:t>
            </a:r>
          </a:p>
          <a:p>
            <a:endParaRPr lang="en-US" altLang="en-US" sz="1000" smtClean="0"/>
          </a:p>
          <a:p>
            <a:r>
              <a:rPr lang="en-US" altLang="en-US" sz="1000" smtClean="0"/>
              <a:t>The common rule is enforced by OHRP – used to be called OPRR until about 3 yrs. Ago it was taken out from under NIH and now reports to the sec. of DHSS – new director, more </a:t>
            </a:r>
          </a:p>
          <a:p>
            <a:r>
              <a:rPr lang="en-US" altLang="en-US" sz="1000" smtClean="0"/>
              <a:t>money, more people. </a:t>
            </a:r>
          </a:p>
          <a:p>
            <a:r>
              <a:rPr lang="en-US" altLang="en-US" sz="1000" smtClean="0"/>
              <a:t>FWA – agreement to abide by the OHPR regs. – states how we will protect the welfare of res. Subjects in accordance to federal policy (common rule).</a:t>
            </a:r>
          </a:p>
          <a:p>
            <a:endParaRPr lang="en-US" altLang="en-US" sz="1000" smtClean="0"/>
          </a:p>
        </p:txBody>
      </p:sp>
    </p:spTree>
    <p:extLst>
      <p:ext uri="{BB962C8B-B14F-4D97-AF65-F5344CB8AC3E}">
        <p14:creationId xmlns:p14="http://schemas.microsoft.com/office/powerpoint/2010/main" val="1551300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Criteria applies to research reviewed by convened IRB or under expedited reviee</a:t>
            </a:r>
          </a:p>
        </p:txBody>
      </p:sp>
      <p:sp>
        <p:nvSpPr>
          <p:cNvPr id="3379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33425" indent="-282575">
              <a:spcBef>
                <a:spcPct val="30000"/>
              </a:spcBef>
              <a:defRPr kumimoji="1" sz="1200">
                <a:solidFill>
                  <a:schemeClr val="tx1"/>
                </a:solidFill>
                <a:latin typeface="Times New Roman" panose="02020603050405020304" pitchFamily="18" charset="0"/>
              </a:defRPr>
            </a:lvl2pPr>
            <a:lvl3pPr marL="1130300" indent="-225425">
              <a:spcBef>
                <a:spcPct val="30000"/>
              </a:spcBef>
              <a:defRPr kumimoji="1" sz="1200">
                <a:solidFill>
                  <a:schemeClr val="tx1"/>
                </a:solidFill>
                <a:latin typeface="Times New Roman" panose="02020603050405020304" pitchFamily="18" charset="0"/>
              </a:defRPr>
            </a:lvl3pPr>
            <a:lvl4pPr marL="1582738" indent="-225425">
              <a:spcBef>
                <a:spcPct val="30000"/>
              </a:spcBef>
              <a:defRPr kumimoji="1" sz="1200">
                <a:solidFill>
                  <a:schemeClr val="tx1"/>
                </a:solidFill>
                <a:latin typeface="Times New Roman" panose="02020603050405020304" pitchFamily="18" charset="0"/>
              </a:defRPr>
            </a:lvl4pPr>
            <a:lvl5pPr marL="2033588" indent="-225425">
              <a:spcBef>
                <a:spcPct val="30000"/>
              </a:spcBef>
              <a:defRPr kumimoji="1" sz="1200">
                <a:solidFill>
                  <a:schemeClr val="tx1"/>
                </a:solidFill>
                <a:latin typeface="Times New Roman" panose="02020603050405020304" pitchFamily="18" charset="0"/>
              </a:defRPr>
            </a:lvl5pPr>
            <a:lvl6pPr marL="2490788" indent="-225425" eaLnBrk="0" fontAlgn="base" hangingPunct="0">
              <a:spcBef>
                <a:spcPct val="30000"/>
              </a:spcBef>
              <a:spcAft>
                <a:spcPct val="0"/>
              </a:spcAft>
              <a:defRPr kumimoji="1" sz="1200">
                <a:solidFill>
                  <a:schemeClr val="tx1"/>
                </a:solidFill>
                <a:latin typeface="Times New Roman" panose="02020603050405020304" pitchFamily="18" charset="0"/>
              </a:defRPr>
            </a:lvl6pPr>
            <a:lvl7pPr marL="2947988" indent="-225425" eaLnBrk="0" fontAlgn="base" hangingPunct="0">
              <a:spcBef>
                <a:spcPct val="30000"/>
              </a:spcBef>
              <a:spcAft>
                <a:spcPct val="0"/>
              </a:spcAft>
              <a:defRPr kumimoji="1" sz="1200">
                <a:solidFill>
                  <a:schemeClr val="tx1"/>
                </a:solidFill>
                <a:latin typeface="Times New Roman" panose="02020603050405020304" pitchFamily="18" charset="0"/>
              </a:defRPr>
            </a:lvl7pPr>
            <a:lvl8pPr marL="3405188" indent="-225425" eaLnBrk="0" fontAlgn="base" hangingPunct="0">
              <a:spcBef>
                <a:spcPct val="30000"/>
              </a:spcBef>
              <a:spcAft>
                <a:spcPct val="0"/>
              </a:spcAft>
              <a:defRPr kumimoji="1" sz="1200">
                <a:solidFill>
                  <a:schemeClr val="tx1"/>
                </a:solidFill>
                <a:latin typeface="Times New Roman" panose="02020603050405020304" pitchFamily="18" charset="0"/>
              </a:defRPr>
            </a:lvl8pPr>
            <a:lvl9pPr marL="3862388" indent="-225425"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eaLnBrk="1" hangingPunct="1">
              <a:spcBef>
                <a:spcPct val="0"/>
              </a:spcBef>
            </a:pPr>
            <a:fld id="{5E152781-BFAA-48BA-B7A0-C399BA1B876A}" type="slidenum">
              <a:rPr kumimoji="0" lang="en-US" altLang="en-US">
                <a:latin typeface="Arial Rounded MT Bold"/>
              </a:rPr>
              <a:pPr eaLnBrk="1" hangingPunct="1">
                <a:spcBef>
                  <a:spcPct val="0"/>
                </a:spcBef>
              </a:pPr>
              <a:t>76</a:t>
            </a:fld>
            <a:endParaRPr kumimoji="0" lang="en-US" altLang="en-US">
              <a:latin typeface="Arial Rounded MT Bold"/>
            </a:endParaRPr>
          </a:p>
        </p:txBody>
      </p:sp>
    </p:spTree>
    <p:extLst>
      <p:ext uri="{BB962C8B-B14F-4D97-AF65-F5344CB8AC3E}">
        <p14:creationId xmlns:p14="http://schemas.microsoft.com/office/powerpoint/2010/main" val="118178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80EFEE8-127F-465C-B676-0A9A97918B6C}"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767886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0EFEE8-127F-465C-B676-0A9A97918B6C}"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4040105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0EFEE8-127F-465C-B676-0A9A97918B6C}"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714333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0EFEE8-127F-465C-B676-0A9A97918B6C}"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18179111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80EFEE8-127F-465C-B676-0A9A97918B6C}" type="datetimeFigureOut">
              <a:rPr lang="en-US" smtClean="0"/>
              <a:t>6/24/2017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3711676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80EFEE8-127F-465C-B676-0A9A97918B6C}" type="datetimeFigureOut">
              <a:rPr lang="en-US" smtClean="0"/>
              <a:t>6/24/2017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146587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0EFEE8-127F-465C-B676-0A9A97918B6C}" type="datetimeFigureOut">
              <a:rPr lang="en-US" smtClean="0"/>
              <a:t>6/24/2017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3135414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0EFEE8-127F-465C-B676-0A9A97918B6C}"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353028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0EFEE8-127F-465C-B676-0A9A97918B6C}" type="datetimeFigureOut">
              <a:rPr lang="en-US" smtClean="0"/>
              <a:t>6/24/2017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1628436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0EFEE8-127F-465C-B676-0A9A97918B6C}"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1901875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0EFEE8-127F-465C-B676-0A9A97918B6C}" type="datetimeFigureOut">
              <a:rPr lang="en-US" smtClean="0"/>
              <a:t>6/24/2017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B31FF9-F620-44F9-B125-191D27D64830}" type="slidenum">
              <a:rPr lang="en-US" smtClean="0"/>
              <a:t>‹#›</a:t>
            </a:fld>
            <a:endParaRPr lang="en-US"/>
          </a:p>
        </p:txBody>
      </p:sp>
    </p:spTree>
    <p:extLst>
      <p:ext uri="{BB962C8B-B14F-4D97-AF65-F5344CB8AC3E}">
        <p14:creationId xmlns:p14="http://schemas.microsoft.com/office/powerpoint/2010/main" val="1903088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533400"/>
            <a:ext cx="10261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16000" y="1905000"/>
            <a:ext cx="50292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248400" y="1905000"/>
            <a:ext cx="50292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198B064-C9FF-4DAE-A256-79B39CD78034}" type="slidenum">
              <a:rPr lang="en-US" altLang="en-US"/>
              <a:pPr/>
              <a:t>‹#›</a:t>
            </a:fld>
            <a:endParaRPr lang="en-US" altLang="en-US"/>
          </a:p>
        </p:txBody>
      </p:sp>
    </p:spTree>
    <p:extLst>
      <p:ext uri="{BB962C8B-B14F-4D97-AF65-F5344CB8AC3E}">
        <p14:creationId xmlns:p14="http://schemas.microsoft.com/office/powerpoint/2010/main" val="3523338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0EFEE8-127F-465C-B676-0A9A97918B6C}" type="datetimeFigureOut">
              <a:rPr lang="en-US" smtClean="0"/>
              <a:t>6/24/2017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31FF9-F620-44F9-B125-191D27D64830}" type="slidenum">
              <a:rPr lang="en-US" smtClean="0"/>
              <a:t>‹#›</a:t>
            </a:fld>
            <a:endParaRPr lang="en-US"/>
          </a:p>
        </p:txBody>
      </p:sp>
    </p:spTree>
    <p:extLst>
      <p:ext uri="{BB962C8B-B14F-4D97-AF65-F5344CB8AC3E}">
        <p14:creationId xmlns:p14="http://schemas.microsoft.com/office/powerpoint/2010/main" val="1843498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package" Target="../embeddings/Microsoft_Word_Document1.docx"/><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ahrq.gov/"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biomedcentral.com/1472-6920/5/1"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journal.publications.chestnet.org.libproxy.usouthal.edu/article.aspx?articleid=1793888#r2" TargetMode="External"/><Relationship Id="rId2" Type="http://schemas.openxmlformats.org/officeDocument/2006/relationships/hyperlink" Target="http://journal.publications.chestnet.org.libproxy.usouthal.edu/article.aspx?articleid=1793888#r1"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Developing a Problem Statement</a:t>
            </a:r>
          </a:p>
        </p:txBody>
      </p:sp>
      <p:sp>
        <p:nvSpPr>
          <p:cNvPr id="25603" name="Content Placeholder 2"/>
          <p:cNvSpPr>
            <a:spLocks noGrp="1"/>
          </p:cNvSpPr>
          <p:nvPr>
            <p:ph idx="1"/>
          </p:nvPr>
        </p:nvSpPr>
        <p:spPr/>
        <p:txBody>
          <a:bodyPr>
            <a:normAutofit/>
          </a:bodyPr>
          <a:lstStyle/>
          <a:p>
            <a:pPr>
              <a:defRPr/>
            </a:pPr>
            <a:r>
              <a:rPr lang="en-US" dirty="0" smtClean="0"/>
              <a:t>Foundation of the study design</a:t>
            </a:r>
          </a:p>
          <a:p>
            <a:pPr>
              <a:defRPr/>
            </a:pPr>
            <a:r>
              <a:rPr lang="en-US" dirty="0" smtClean="0"/>
              <a:t>Must be defined in a format that allows for successful study</a:t>
            </a:r>
          </a:p>
          <a:p>
            <a:pPr>
              <a:defRPr/>
            </a:pPr>
            <a:r>
              <a:rPr lang="en-US" dirty="0" smtClean="0"/>
              <a:t>Dictates the concepts and methods used to collect the data</a:t>
            </a:r>
          </a:p>
          <a:p>
            <a:pPr>
              <a:defRPr/>
            </a:pPr>
            <a:r>
              <a:rPr lang="en-US" dirty="0" smtClean="0"/>
              <a:t>Determines the context in which the conclusion will be interpreted</a:t>
            </a:r>
          </a:p>
          <a:p>
            <a:pPr>
              <a:defRPr/>
            </a:pPr>
            <a:r>
              <a:rPr lang="en-US" dirty="0" smtClean="0"/>
              <a:t>What is the question to be answered?</a:t>
            </a:r>
          </a:p>
          <a:p>
            <a:pPr>
              <a:defRPr/>
            </a:pPr>
            <a:r>
              <a:rPr lang="en-US" dirty="0" smtClean="0"/>
              <a:t>Keep it simple</a:t>
            </a:r>
          </a:p>
        </p:txBody>
      </p:sp>
    </p:spTree>
    <p:extLst>
      <p:ext uri="{BB962C8B-B14F-4D97-AF65-F5344CB8AC3E}">
        <p14:creationId xmlns:p14="http://schemas.microsoft.com/office/powerpoint/2010/main" val="1995347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Question</a:t>
            </a:r>
            <a:endParaRPr lang="en-US" dirty="0"/>
          </a:p>
        </p:txBody>
      </p:sp>
      <p:sp>
        <p:nvSpPr>
          <p:cNvPr id="3" name="Content Placeholder 2"/>
          <p:cNvSpPr>
            <a:spLocks noGrp="1"/>
          </p:cNvSpPr>
          <p:nvPr>
            <p:ph sz="quarter" idx="1"/>
          </p:nvPr>
        </p:nvSpPr>
        <p:spPr/>
        <p:txBody>
          <a:bodyPr/>
          <a:lstStyle/>
          <a:p>
            <a:r>
              <a:rPr lang="en-US" dirty="0" smtClean="0"/>
              <a:t>Keep it simple</a:t>
            </a:r>
          </a:p>
          <a:p>
            <a:r>
              <a:rPr lang="en-US" dirty="0" smtClean="0"/>
              <a:t>Given a problem, what can be done, or what approach should be taken to improve it?</a:t>
            </a:r>
          </a:p>
          <a:p>
            <a:r>
              <a:rPr lang="en-US" dirty="0" smtClean="0"/>
              <a:t>What is known about the problem?</a:t>
            </a:r>
          </a:p>
          <a:p>
            <a:r>
              <a:rPr lang="en-US" dirty="0" smtClean="0"/>
              <a:t>What is not known about the problem?</a:t>
            </a:r>
          </a:p>
          <a:p>
            <a:r>
              <a:rPr lang="en-US" dirty="0" smtClean="0"/>
              <a:t>What information or data are needed to improve the situation?</a:t>
            </a:r>
            <a:endParaRPr lang="en-US" dirty="0"/>
          </a:p>
        </p:txBody>
      </p:sp>
    </p:spTree>
    <p:extLst>
      <p:ext uri="{BB962C8B-B14F-4D97-AF65-F5344CB8AC3E}">
        <p14:creationId xmlns:p14="http://schemas.microsoft.com/office/powerpoint/2010/main" val="27488604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Formats to Ask the Question</a:t>
            </a:r>
            <a:endParaRPr lang="en-US" dirty="0"/>
          </a:p>
        </p:txBody>
      </p:sp>
      <p:sp>
        <p:nvSpPr>
          <p:cNvPr id="3" name="Content Placeholder 2"/>
          <p:cNvSpPr>
            <a:spLocks noGrp="1"/>
          </p:cNvSpPr>
          <p:nvPr>
            <p:ph sz="quarter" idx="1"/>
          </p:nvPr>
        </p:nvSpPr>
        <p:spPr/>
        <p:txBody>
          <a:bodyPr/>
          <a:lstStyle/>
          <a:p>
            <a:r>
              <a:rPr lang="en-US" dirty="0" smtClean="0"/>
              <a:t>Null Hypothesis format</a:t>
            </a:r>
          </a:p>
          <a:p>
            <a:pPr lvl="1"/>
            <a:r>
              <a:rPr lang="en-US" dirty="0" smtClean="0"/>
              <a:t>There are no differences as a result of implementing a procedure among the experimental groups</a:t>
            </a:r>
          </a:p>
          <a:p>
            <a:r>
              <a:rPr lang="en-US" dirty="0" smtClean="0"/>
              <a:t>Alternative hypothesis format</a:t>
            </a:r>
          </a:p>
          <a:p>
            <a:pPr lvl="1"/>
            <a:r>
              <a:rPr lang="en-US" dirty="0" smtClean="0"/>
              <a:t>There is a difference as a result of implementing a procedure among the experimental groups</a:t>
            </a:r>
          </a:p>
          <a:p>
            <a:r>
              <a:rPr lang="en-US" dirty="0" smtClean="0"/>
              <a:t>Research question format</a:t>
            </a:r>
          </a:p>
          <a:p>
            <a:pPr lvl="1"/>
            <a:r>
              <a:rPr lang="en-US" dirty="0" smtClean="0"/>
              <a:t>Asks if there is a difference as a result of implementing a procedure among the experimental groups</a:t>
            </a:r>
          </a:p>
        </p:txBody>
      </p:sp>
    </p:spTree>
    <p:extLst>
      <p:ext uri="{BB962C8B-B14F-4D97-AF65-F5344CB8AC3E}">
        <p14:creationId xmlns:p14="http://schemas.microsoft.com/office/powerpoint/2010/main" val="37672841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Format to Use?</a:t>
            </a:r>
            <a:endParaRPr lang="en-US" dirty="0"/>
          </a:p>
        </p:txBody>
      </p:sp>
      <p:sp>
        <p:nvSpPr>
          <p:cNvPr id="3" name="Content Placeholder 2"/>
          <p:cNvSpPr>
            <a:spLocks noGrp="1"/>
          </p:cNvSpPr>
          <p:nvPr>
            <p:ph sz="quarter" idx="1"/>
          </p:nvPr>
        </p:nvSpPr>
        <p:spPr/>
        <p:txBody>
          <a:bodyPr/>
          <a:lstStyle/>
          <a:p>
            <a:r>
              <a:rPr lang="en-US" dirty="0" smtClean="0"/>
              <a:t>Research question</a:t>
            </a:r>
          </a:p>
          <a:p>
            <a:pPr lvl="1"/>
            <a:r>
              <a:rPr lang="en-US" dirty="0" smtClean="0"/>
              <a:t>Broad, can be used for most studies</a:t>
            </a:r>
          </a:p>
          <a:p>
            <a:r>
              <a:rPr lang="en-US" dirty="0" smtClean="0"/>
              <a:t>Null and alternative hypothesis</a:t>
            </a:r>
          </a:p>
          <a:p>
            <a:pPr lvl="1"/>
            <a:r>
              <a:rPr lang="en-US" dirty="0" smtClean="0"/>
              <a:t>Stronger in their specificity and better define </a:t>
            </a:r>
            <a:r>
              <a:rPr lang="en-US" smtClean="0"/>
              <a:t>the relationship </a:t>
            </a:r>
            <a:r>
              <a:rPr lang="en-US" dirty="0" smtClean="0"/>
              <a:t>between variables</a:t>
            </a:r>
          </a:p>
          <a:p>
            <a:pPr lvl="1"/>
            <a:r>
              <a:rPr lang="en-US" dirty="0" smtClean="0"/>
              <a:t>Require a statistical analysis</a:t>
            </a:r>
          </a:p>
          <a:p>
            <a:r>
              <a:rPr lang="en-US" dirty="0" smtClean="0"/>
              <a:t>All variables need to be identified</a:t>
            </a:r>
          </a:p>
          <a:p>
            <a:pPr lvl="1"/>
            <a:r>
              <a:rPr lang="en-US" dirty="0" smtClean="0"/>
              <a:t>Independent, dependent, nuisance</a:t>
            </a:r>
          </a:p>
          <a:p>
            <a:r>
              <a:rPr lang="en-US" dirty="0" smtClean="0"/>
              <a:t>Variables need to be measurable</a:t>
            </a:r>
            <a:endParaRPr lang="en-US" dirty="0"/>
          </a:p>
        </p:txBody>
      </p:sp>
    </p:spTree>
    <p:extLst>
      <p:ext uri="{BB962C8B-B14F-4D97-AF65-F5344CB8AC3E}">
        <p14:creationId xmlns:p14="http://schemas.microsoft.com/office/powerpoint/2010/main" val="1925412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smtClean="0"/>
              <a:t>Stating the Research Question</a:t>
            </a:r>
          </a:p>
        </p:txBody>
      </p:sp>
      <p:graphicFrame>
        <p:nvGraphicFramePr>
          <p:cNvPr id="4" name="Content Placeholder 3"/>
          <p:cNvGraphicFramePr>
            <a:graphicFrameLocks noGrp="1"/>
          </p:cNvGraphicFramePr>
          <p:nvPr>
            <p:ph idx="1"/>
          </p:nvPr>
        </p:nvGraphicFramePr>
        <p:xfrm>
          <a:off x="1658938" y="2116138"/>
          <a:ext cx="8896350" cy="4114800"/>
        </p:xfrm>
        <a:graphic>
          <a:graphicData uri="http://schemas.openxmlformats.org/drawingml/2006/table">
            <a:tbl>
              <a:tblPr firstRow="1" bandRow="1">
                <a:tableStyleId>{5C22544A-7EE6-4342-B048-85BDC9FD1C3A}</a:tableStyleId>
              </a:tblPr>
              <a:tblGrid>
                <a:gridCol w="2965450"/>
                <a:gridCol w="2965450"/>
                <a:gridCol w="2965450"/>
              </a:tblGrid>
              <a:tr h="370840">
                <a:tc>
                  <a:txBody>
                    <a:bodyPr/>
                    <a:lstStyle/>
                    <a:p>
                      <a:r>
                        <a:rPr lang="en-US" dirty="0" smtClean="0"/>
                        <a:t>Null Hypothesis</a:t>
                      </a:r>
                      <a:endParaRPr lang="en-US" dirty="0"/>
                    </a:p>
                  </a:txBody>
                  <a:tcPr/>
                </a:tc>
                <a:tc>
                  <a:txBody>
                    <a:bodyPr/>
                    <a:lstStyle/>
                    <a:p>
                      <a:r>
                        <a:rPr lang="en-US" dirty="0" smtClean="0"/>
                        <a:t>Alternate (Directional) Hypothesis</a:t>
                      </a:r>
                      <a:endParaRPr lang="en-US" dirty="0"/>
                    </a:p>
                  </a:txBody>
                  <a:tcPr/>
                </a:tc>
                <a:tc>
                  <a:txBody>
                    <a:bodyPr/>
                    <a:lstStyle/>
                    <a:p>
                      <a:r>
                        <a:rPr lang="en-US" dirty="0" smtClean="0"/>
                        <a:t>Research question</a:t>
                      </a:r>
                      <a:endParaRPr lang="en-US" dirty="0"/>
                    </a:p>
                  </a:txBody>
                  <a:tcPr/>
                </a:tc>
              </a:tr>
              <a:tr h="370840">
                <a:tc>
                  <a:txBody>
                    <a:bodyPr/>
                    <a:lstStyle/>
                    <a:p>
                      <a:r>
                        <a:rPr lang="en-US" dirty="0" smtClean="0"/>
                        <a:t>No relationship between the variables</a:t>
                      </a:r>
                      <a:endParaRPr lang="en-US" dirty="0"/>
                    </a:p>
                  </a:txBody>
                  <a:tcPr/>
                </a:tc>
                <a:tc>
                  <a:txBody>
                    <a:bodyPr/>
                    <a:lstStyle/>
                    <a:p>
                      <a:r>
                        <a:rPr lang="en-US" dirty="0" smtClean="0"/>
                        <a:t>There is a relationship (+ or -)</a:t>
                      </a:r>
                      <a:r>
                        <a:rPr lang="en-US" baseline="0" dirty="0" smtClean="0"/>
                        <a:t> between the variables</a:t>
                      </a:r>
                      <a:endParaRPr lang="en-US" dirty="0"/>
                    </a:p>
                  </a:txBody>
                  <a:tcPr/>
                </a:tc>
                <a:tc>
                  <a:txBody>
                    <a:bodyPr/>
                    <a:lstStyle/>
                    <a:p>
                      <a:r>
                        <a:rPr lang="en-US" dirty="0" smtClean="0"/>
                        <a:t>A question that needs to be answered</a:t>
                      </a:r>
                      <a:endParaRPr lang="en-US" dirty="0"/>
                    </a:p>
                  </a:txBody>
                  <a:tcPr/>
                </a:tc>
              </a:tr>
              <a:tr h="370840">
                <a:tc>
                  <a:txBody>
                    <a:bodyPr/>
                    <a:lstStyle/>
                    <a:p>
                      <a:r>
                        <a:rPr lang="en-US" dirty="0" smtClean="0"/>
                        <a:t>“There</a:t>
                      </a:r>
                      <a:r>
                        <a:rPr lang="en-US" baseline="0" dirty="0" smtClean="0"/>
                        <a:t> is no effect</a:t>
                      </a:r>
                      <a:r>
                        <a:rPr lang="en-US" dirty="0" smtClean="0"/>
                        <a:t> of </a:t>
                      </a:r>
                      <a:r>
                        <a:rPr lang="en-US" dirty="0" err="1" smtClean="0"/>
                        <a:t>Xopenex</a:t>
                      </a:r>
                      <a:r>
                        <a:rPr lang="en-US" dirty="0" smtClean="0"/>
                        <a:t> on change in FEV</a:t>
                      </a:r>
                      <a:r>
                        <a:rPr lang="en-US" baseline="-25000" dirty="0" smtClean="0"/>
                        <a:t>1</a:t>
                      </a:r>
                      <a:r>
                        <a:rPr lang="en-US" dirty="0" smtClean="0"/>
                        <a:t> beyond that of generic</a:t>
                      </a:r>
                      <a:r>
                        <a:rPr lang="en-US" baseline="0" dirty="0" smtClean="0"/>
                        <a:t> a</a:t>
                      </a:r>
                      <a:r>
                        <a:rPr lang="en-US" dirty="0" smtClean="0"/>
                        <a:t>lbuterol in patients with moderate COPD”</a:t>
                      </a:r>
                      <a:endParaRPr lang="en-US" dirty="0"/>
                    </a:p>
                  </a:txBody>
                  <a:tcPr/>
                </a:tc>
                <a:tc>
                  <a:txBody>
                    <a:bodyPr/>
                    <a:lstStyle/>
                    <a:p>
                      <a:r>
                        <a:rPr lang="en-US" dirty="0" smtClean="0"/>
                        <a:t>The use of a ventilator bundle in intubated, mechanically-ventilated patients, including oral care, </a:t>
                      </a:r>
                      <a:r>
                        <a:rPr lang="en-US" dirty="0" err="1" smtClean="0"/>
                        <a:t>sulcrafate</a:t>
                      </a:r>
                      <a:r>
                        <a:rPr lang="en-US" dirty="0" smtClean="0"/>
                        <a:t>, and positioning decreases the incidence of airway-associated pneumonia, versus the incidence in a control group not receiving the ventilator bundle.</a:t>
                      </a:r>
                      <a:endParaRPr lang="en-US" dirty="0"/>
                    </a:p>
                  </a:txBody>
                  <a:tcPr/>
                </a:tc>
                <a:tc>
                  <a:txBody>
                    <a:bodyPr/>
                    <a:lstStyle/>
                    <a:p>
                      <a:r>
                        <a:rPr lang="en-US" dirty="0" smtClean="0"/>
                        <a:t>What are the opinions of baccalaureate versus associate degree respiratory therapy students on reading</a:t>
                      </a:r>
                      <a:r>
                        <a:rPr lang="en-US" baseline="0" dirty="0" smtClean="0"/>
                        <a:t> and interpreting the medical literature as a practice-change agent?</a:t>
                      </a:r>
                      <a:endParaRPr lang="en-US" dirty="0"/>
                    </a:p>
                  </a:txBody>
                  <a:tcPr/>
                </a:tc>
              </a:tr>
            </a:tbl>
          </a:graphicData>
        </a:graphic>
      </p:graphicFrame>
    </p:spTree>
    <p:extLst>
      <p:ext uri="{BB962C8B-B14F-4D97-AF65-F5344CB8AC3E}">
        <p14:creationId xmlns:p14="http://schemas.microsoft.com/office/powerpoint/2010/main" val="42287492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Narrowing the Focus of the Question</a:t>
            </a:r>
          </a:p>
        </p:txBody>
      </p:sp>
      <p:sp>
        <p:nvSpPr>
          <p:cNvPr id="20483" name="Content Placeholder 2"/>
          <p:cNvSpPr>
            <a:spLocks noGrp="1"/>
          </p:cNvSpPr>
          <p:nvPr>
            <p:ph idx="1"/>
          </p:nvPr>
        </p:nvSpPr>
        <p:spPr/>
        <p:txBody>
          <a:bodyPr/>
          <a:lstStyle/>
          <a:p>
            <a:r>
              <a:rPr lang="en-US" altLang="en-US" smtClean="0"/>
              <a:t>Problem statement</a:t>
            </a:r>
          </a:p>
          <a:p>
            <a:r>
              <a:rPr lang="en-US" altLang="en-US" smtClean="0"/>
              <a:t>Question (problem converted into a question that can be answered)</a:t>
            </a:r>
          </a:p>
          <a:p>
            <a:r>
              <a:rPr lang="en-US" altLang="en-US" smtClean="0"/>
              <a:t>Aim/purpose of the research project</a:t>
            </a:r>
          </a:p>
          <a:p>
            <a:r>
              <a:rPr lang="en-US" altLang="en-US" smtClean="0"/>
              <a:t>Objective (what the researcher will do to answer the question); most specific</a:t>
            </a:r>
          </a:p>
        </p:txBody>
      </p:sp>
    </p:spTree>
    <p:extLst>
      <p:ext uri="{BB962C8B-B14F-4D97-AF65-F5344CB8AC3E}">
        <p14:creationId xmlns:p14="http://schemas.microsoft.com/office/powerpoint/2010/main" val="31599693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Question </a:t>
            </a:r>
            <a:r>
              <a:rPr lang="en-US" altLang="en-US" dirty="0"/>
              <a:t>I</a:t>
            </a:r>
            <a:r>
              <a:rPr lang="en-US" altLang="en-US" dirty="0" smtClean="0"/>
              <a:t>deas</a:t>
            </a:r>
          </a:p>
        </p:txBody>
      </p:sp>
      <p:sp>
        <p:nvSpPr>
          <p:cNvPr id="3" name="Content Placeholder 2"/>
          <p:cNvSpPr>
            <a:spLocks noGrp="1"/>
          </p:cNvSpPr>
          <p:nvPr>
            <p:ph idx="1"/>
          </p:nvPr>
        </p:nvSpPr>
        <p:spPr/>
        <p:txBody>
          <a:bodyPr>
            <a:normAutofit/>
          </a:bodyPr>
          <a:lstStyle/>
          <a:p>
            <a:pPr>
              <a:defRPr/>
            </a:pPr>
            <a:r>
              <a:rPr lang="en-US" dirty="0" smtClean="0"/>
              <a:t>What are the physiologic effects of _________?</a:t>
            </a:r>
          </a:p>
          <a:p>
            <a:pPr>
              <a:defRPr/>
            </a:pPr>
            <a:r>
              <a:rPr lang="en-US" dirty="0" smtClean="0"/>
              <a:t>Does this _______ function as the manufacturer says it will?</a:t>
            </a:r>
          </a:p>
          <a:p>
            <a:pPr>
              <a:defRPr/>
            </a:pPr>
            <a:r>
              <a:rPr lang="en-US" dirty="0" smtClean="0"/>
              <a:t>If I change this parameter on the ventilator, what effects will it have?</a:t>
            </a:r>
          </a:p>
          <a:p>
            <a:pPr>
              <a:defRPr/>
            </a:pPr>
            <a:r>
              <a:rPr lang="en-US" dirty="0" smtClean="0"/>
              <a:t>Is this therapy effective to decrease length of stay or the cost of hospitalization compared to the other therapy?</a:t>
            </a:r>
          </a:p>
          <a:p>
            <a:pPr>
              <a:defRPr/>
            </a:pPr>
            <a:r>
              <a:rPr lang="en-US" dirty="0" smtClean="0"/>
              <a:t>If I use this new ________, is the outcome improved over the previous model?</a:t>
            </a:r>
          </a:p>
        </p:txBody>
      </p:sp>
    </p:spTree>
    <p:extLst>
      <p:ext uri="{BB962C8B-B14F-4D97-AF65-F5344CB8AC3E}">
        <p14:creationId xmlns:p14="http://schemas.microsoft.com/office/powerpoint/2010/main" val="16726425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676401" y="152400"/>
            <a:ext cx="8885237" cy="685800"/>
          </a:xfrm>
        </p:spPr>
        <p:txBody>
          <a:bodyPr>
            <a:normAutofit/>
          </a:bodyPr>
          <a:lstStyle/>
          <a:p>
            <a:r>
              <a:rPr lang="en-US" altLang="en-US" sz="3200" dirty="0"/>
              <a:t>Be sure your problem statement is very precise</a:t>
            </a:r>
          </a:p>
        </p:txBody>
      </p:sp>
      <p:sp>
        <p:nvSpPr>
          <p:cNvPr id="23555" name="Content Placeholder 2"/>
          <p:cNvSpPr>
            <a:spLocks noGrp="1"/>
          </p:cNvSpPr>
          <p:nvPr>
            <p:ph idx="1"/>
          </p:nvPr>
        </p:nvSpPr>
        <p:spPr>
          <a:xfrm>
            <a:off x="1658938" y="1828801"/>
            <a:ext cx="8896350" cy="2667000"/>
          </a:xfrm>
        </p:spPr>
        <p:txBody>
          <a:bodyPr/>
          <a:lstStyle/>
          <a:p>
            <a:r>
              <a:rPr lang="en-US" altLang="en-US" dirty="0" smtClean="0"/>
              <a:t>Imprecise: Does the patient do better after we use a spacer with his MDI?</a:t>
            </a:r>
          </a:p>
          <a:p>
            <a:r>
              <a:rPr lang="en-US" altLang="en-US" dirty="0" smtClean="0"/>
              <a:t>Precise: In children 5-11 years old, is there a significant improvement in peak flow following albuterol MDI use with a spacer versus not using a spacer?</a:t>
            </a:r>
          </a:p>
          <a:p>
            <a:endParaRPr lang="en-US" altLang="en-US" dirty="0" smtClean="0"/>
          </a:p>
        </p:txBody>
      </p:sp>
    </p:spTree>
    <p:extLst>
      <p:ext uri="{BB962C8B-B14F-4D97-AF65-F5344CB8AC3E}">
        <p14:creationId xmlns:p14="http://schemas.microsoft.com/office/powerpoint/2010/main" val="24313690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variables?</a:t>
            </a:r>
            <a:endParaRPr lang="en-US" dirty="0"/>
          </a:p>
        </p:txBody>
      </p:sp>
      <p:sp>
        <p:nvSpPr>
          <p:cNvPr id="3" name="Content Placeholder 2"/>
          <p:cNvSpPr>
            <a:spLocks noGrp="1"/>
          </p:cNvSpPr>
          <p:nvPr>
            <p:ph idx="1"/>
          </p:nvPr>
        </p:nvSpPr>
        <p:spPr/>
        <p:txBody>
          <a:bodyPr/>
          <a:lstStyle/>
          <a:p>
            <a:r>
              <a:rPr lang="en-US" dirty="0" smtClean="0"/>
              <a:t>Manageable number of questions</a:t>
            </a:r>
          </a:p>
          <a:p>
            <a:r>
              <a:rPr lang="en-US" dirty="0" smtClean="0"/>
              <a:t>Target variable is dependent (FEV1)….</a:t>
            </a:r>
          </a:p>
          <a:p>
            <a:r>
              <a:rPr lang="en-US" dirty="0" smtClean="0"/>
              <a:t>The results of changing the independent variable (Bronchodilator)</a:t>
            </a:r>
          </a:p>
          <a:p>
            <a:pPr marL="0" indent="0">
              <a:buNone/>
            </a:pPr>
            <a:endParaRPr lang="en-US" dirty="0"/>
          </a:p>
        </p:txBody>
      </p:sp>
    </p:spTree>
    <p:extLst>
      <p:ext uri="{BB962C8B-B14F-4D97-AF65-F5344CB8AC3E}">
        <p14:creationId xmlns:p14="http://schemas.microsoft.com/office/powerpoint/2010/main" val="4018706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altLang="en-US" smtClean="0"/>
              <a:t>Samples and Populations</a:t>
            </a:r>
          </a:p>
        </p:txBody>
      </p:sp>
      <p:sp>
        <p:nvSpPr>
          <p:cNvPr id="117763" name="Content Placeholder 2"/>
          <p:cNvSpPr>
            <a:spLocks noGrp="1"/>
          </p:cNvSpPr>
          <p:nvPr>
            <p:ph idx="1"/>
          </p:nvPr>
        </p:nvSpPr>
        <p:spPr/>
        <p:txBody>
          <a:bodyPr/>
          <a:lstStyle/>
          <a:p>
            <a:r>
              <a:rPr lang="en-US" altLang="en-US" smtClean="0"/>
              <a:t>Population: entire collection of cases as defined by a set of criteria</a:t>
            </a:r>
          </a:p>
          <a:p>
            <a:r>
              <a:rPr lang="en-US" altLang="en-US" smtClean="0"/>
              <a:t>Accessible population: the population available to the investigator</a:t>
            </a:r>
          </a:p>
          <a:p>
            <a:r>
              <a:rPr lang="en-US" altLang="en-US" smtClean="0"/>
              <a:t>Target population: the population to which the research results are intended to be generalized</a:t>
            </a:r>
          </a:p>
          <a:p>
            <a:endParaRPr lang="en-US" altLang="en-US" smtClean="0"/>
          </a:p>
        </p:txBody>
      </p:sp>
    </p:spTree>
    <p:extLst>
      <p:ext uri="{BB962C8B-B14F-4D97-AF65-F5344CB8AC3E}">
        <p14:creationId xmlns:p14="http://schemas.microsoft.com/office/powerpoint/2010/main" val="33675750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r>
              <a:rPr lang="en-US" altLang="en-US" smtClean="0"/>
              <a:t>Sample</a:t>
            </a:r>
          </a:p>
        </p:txBody>
      </p:sp>
      <p:sp>
        <p:nvSpPr>
          <p:cNvPr id="118787" name="Content Placeholder 2"/>
          <p:cNvSpPr>
            <a:spLocks noGrp="1"/>
          </p:cNvSpPr>
          <p:nvPr>
            <p:ph idx="1"/>
          </p:nvPr>
        </p:nvSpPr>
        <p:spPr/>
        <p:txBody>
          <a:bodyPr/>
          <a:lstStyle/>
          <a:p>
            <a:r>
              <a:rPr lang="en-US" altLang="en-US" smtClean="0"/>
              <a:t>Samples are used to save time and money</a:t>
            </a:r>
          </a:p>
          <a:p>
            <a:r>
              <a:rPr lang="en-US" altLang="en-US" smtClean="0"/>
              <a:t>Measurements from a sample can be generalized to the target population</a:t>
            </a:r>
          </a:p>
          <a:p>
            <a:r>
              <a:rPr lang="en-US" altLang="en-US" smtClean="0"/>
              <a:t>Important to assure that the sample represents the target population</a:t>
            </a:r>
          </a:p>
          <a:p>
            <a:endParaRPr lang="en-US" altLang="en-US" smtClean="0"/>
          </a:p>
        </p:txBody>
      </p:sp>
    </p:spTree>
    <p:extLst>
      <p:ext uri="{BB962C8B-B14F-4D97-AF65-F5344CB8AC3E}">
        <p14:creationId xmlns:p14="http://schemas.microsoft.com/office/powerpoint/2010/main" val="2795168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r>
              <a:rPr lang="en-US" altLang="en-US" smtClean="0"/>
              <a:t>Sampling Rules</a:t>
            </a:r>
          </a:p>
        </p:txBody>
      </p:sp>
      <p:sp>
        <p:nvSpPr>
          <p:cNvPr id="3" name="Content Placeholder 2"/>
          <p:cNvSpPr>
            <a:spLocks noGrp="1"/>
          </p:cNvSpPr>
          <p:nvPr>
            <p:ph idx="1"/>
          </p:nvPr>
        </p:nvSpPr>
        <p:spPr/>
        <p:txBody>
          <a:bodyPr rtlCol="0">
            <a:normAutofit/>
          </a:bodyPr>
          <a:lstStyle/>
          <a:p>
            <a:pPr>
              <a:defRPr/>
            </a:pPr>
            <a:r>
              <a:rPr lang="en-US" dirty="0" smtClean="0"/>
              <a:t>Populations are defined by the researcher and must be clearly specified</a:t>
            </a:r>
          </a:p>
          <a:p>
            <a:pPr>
              <a:defRPr/>
            </a:pPr>
            <a:r>
              <a:rPr lang="en-US" dirty="0" smtClean="0"/>
              <a:t>Populations need not be large in number</a:t>
            </a:r>
          </a:p>
          <a:p>
            <a:pPr>
              <a:defRPr/>
            </a:pPr>
            <a:r>
              <a:rPr lang="en-US" dirty="0" smtClean="0"/>
              <a:t>Accessible population must be clearly described, since the accessible population 	determines the true target population</a:t>
            </a:r>
          </a:p>
          <a:p>
            <a:pPr>
              <a:defRPr/>
            </a:pPr>
            <a:r>
              <a:rPr lang="en-US" dirty="0" smtClean="0"/>
              <a:t>Sample size effects the precision of estimates. Correct sample size increases the probability for correct research conclusions even with small sample sizes</a:t>
            </a:r>
          </a:p>
        </p:txBody>
      </p:sp>
    </p:spTree>
    <p:extLst>
      <p:ext uri="{BB962C8B-B14F-4D97-AF65-F5344CB8AC3E}">
        <p14:creationId xmlns:p14="http://schemas.microsoft.com/office/powerpoint/2010/main" val="3926808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r>
              <a:rPr lang="en-US" altLang="en-US" smtClean="0"/>
              <a:t>Sampling Methods</a:t>
            </a:r>
          </a:p>
        </p:txBody>
      </p:sp>
      <p:sp>
        <p:nvSpPr>
          <p:cNvPr id="120835" name="Content Placeholder 2"/>
          <p:cNvSpPr>
            <a:spLocks noGrp="1"/>
          </p:cNvSpPr>
          <p:nvPr>
            <p:ph idx="1"/>
          </p:nvPr>
        </p:nvSpPr>
        <p:spPr/>
        <p:txBody>
          <a:bodyPr/>
          <a:lstStyle/>
          <a:p>
            <a:r>
              <a:rPr lang="en-US" altLang="en-US" smtClean="0"/>
              <a:t>Non probability samples: non-random sampling, convenience or accidental sample</a:t>
            </a:r>
          </a:p>
          <a:p>
            <a:pPr lvl="1"/>
            <a:r>
              <a:rPr lang="en-US" altLang="en-US" smtClean="0"/>
              <a:t>The first 20 cases that meet inclusion criteria</a:t>
            </a:r>
          </a:p>
          <a:p>
            <a:r>
              <a:rPr lang="en-US" altLang="en-US" smtClean="0"/>
              <a:t>Probability sampling: based on random selection; essential for the use of inferential statistics to test hypotheses</a:t>
            </a:r>
          </a:p>
          <a:p>
            <a:pPr lvl="1"/>
            <a:r>
              <a:rPr lang="en-US" altLang="en-US" smtClean="0"/>
              <a:t>Relies on methods of random sampling</a:t>
            </a:r>
          </a:p>
          <a:p>
            <a:endParaRPr lang="en-US" altLang="en-US" smtClean="0"/>
          </a:p>
        </p:txBody>
      </p:sp>
    </p:spTree>
    <p:extLst>
      <p:ext uri="{BB962C8B-B14F-4D97-AF65-F5344CB8AC3E}">
        <p14:creationId xmlns:p14="http://schemas.microsoft.com/office/powerpoint/2010/main" val="2715366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r>
              <a:rPr lang="en-US" altLang="en-US" smtClean="0"/>
              <a:t>Methods of Random Sampling</a:t>
            </a:r>
          </a:p>
        </p:txBody>
      </p:sp>
      <p:sp>
        <p:nvSpPr>
          <p:cNvPr id="3" name="Content Placeholder 2"/>
          <p:cNvSpPr>
            <a:spLocks noGrp="1"/>
          </p:cNvSpPr>
          <p:nvPr>
            <p:ph idx="1"/>
          </p:nvPr>
        </p:nvSpPr>
        <p:spPr/>
        <p:txBody>
          <a:bodyPr rtlCol="0">
            <a:normAutofit lnSpcReduction="10000"/>
          </a:bodyPr>
          <a:lstStyle/>
          <a:p>
            <a:pPr>
              <a:defRPr/>
            </a:pPr>
            <a:r>
              <a:rPr lang="en-US" dirty="0" smtClean="0"/>
              <a:t>Simple random sampling</a:t>
            </a:r>
          </a:p>
          <a:p>
            <a:pPr lvl="1">
              <a:defRPr/>
            </a:pPr>
            <a:r>
              <a:rPr lang="en-US" dirty="0" smtClean="0"/>
              <a:t>every unit in the population has an equal chance of being selected</a:t>
            </a:r>
          </a:p>
          <a:p>
            <a:pPr lvl="1">
              <a:defRPr/>
            </a:pPr>
            <a:r>
              <a:rPr lang="en-US" dirty="0" smtClean="0"/>
              <a:t>number every unit in the population, then use a table of random numbers </a:t>
            </a:r>
          </a:p>
          <a:p>
            <a:pPr>
              <a:defRPr/>
            </a:pPr>
            <a:r>
              <a:rPr lang="en-US" dirty="0" smtClean="0"/>
              <a:t>Stratified sampling</a:t>
            </a:r>
          </a:p>
          <a:p>
            <a:pPr lvl="1">
              <a:defRPr/>
            </a:pPr>
            <a:r>
              <a:rPr lang="en-US" dirty="0" smtClean="0"/>
              <a:t>used when the population needs to be subdivided</a:t>
            </a:r>
          </a:p>
          <a:p>
            <a:pPr>
              <a:defRPr/>
            </a:pPr>
            <a:r>
              <a:rPr lang="en-US" dirty="0" smtClean="0"/>
              <a:t>Systematic sampling</a:t>
            </a:r>
          </a:p>
          <a:p>
            <a:pPr lvl="1">
              <a:defRPr/>
            </a:pPr>
            <a:r>
              <a:rPr lang="en-US" dirty="0" smtClean="0"/>
              <a:t>random sample where the population is N and the desired sample size is n and the sample interval is K, the sample size is N/n, and the sample is randomly started at K</a:t>
            </a:r>
          </a:p>
          <a:p>
            <a:pPr>
              <a:defRPr/>
            </a:pPr>
            <a:r>
              <a:rPr lang="en-US" dirty="0" smtClean="0"/>
              <a:t>Cluster sampling: random selection of intact groups within a population of groups</a:t>
            </a:r>
          </a:p>
          <a:p>
            <a:pPr>
              <a:defRPr/>
            </a:pPr>
            <a:endParaRPr lang="en-US" dirty="0" smtClean="0"/>
          </a:p>
        </p:txBody>
      </p:sp>
    </p:spTree>
    <p:extLst>
      <p:ext uri="{BB962C8B-B14F-4D97-AF65-F5344CB8AC3E}">
        <p14:creationId xmlns:p14="http://schemas.microsoft.com/office/powerpoint/2010/main" val="33987899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or Experimental Validity</a:t>
            </a:r>
            <a:endParaRPr lang="en-US" dirty="0"/>
          </a:p>
        </p:txBody>
      </p:sp>
      <p:sp>
        <p:nvSpPr>
          <p:cNvPr id="3" name="Content Placeholder 2"/>
          <p:cNvSpPr>
            <a:spLocks noGrp="1"/>
          </p:cNvSpPr>
          <p:nvPr>
            <p:ph sz="quarter" idx="1"/>
          </p:nvPr>
        </p:nvSpPr>
        <p:spPr/>
        <p:txBody>
          <a:bodyPr>
            <a:normAutofit/>
          </a:bodyPr>
          <a:lstStyle/>
          <a:p>
            <a:r>
              <a:rPr lang="en-US" dirty="0" smtClean="0"/>
              <a:t>Internal</a:t>
            </a:r>
          </a:p>
          <a:p>
            <a:pPr lvl="1"/>
            <a:r>
              <a:rPr lang="en-US" dirty="0" smtClean="0"/>
              <a:t>Limiting or controlling factors and events other than the independent variable</a:t>
            </a:r>
          </a:p>
          <a:p>
            <a:pPr lvl="2"/>
            <a:r>
              <a:rPr lang="en-US" dirty="0" smtClean="0"/>
              <a:t>Even distribution of extraneous variables</a:t>
            </a:r>
          </a:p>
          <a:p>
            <a:r>
              <a:rPr lang="en-US" dirty="0" smtClean="0"/>
              <a:t>External</a:t>
            </a:r>
          </a:p>
          <a:p>
            <a:pPr lvl="1"/>
            <a:r>
              <a:rPr lang="en-US" dirty="0" smtClean="0"/>
              <a:t>Factors effecting the generalizability of the data</a:t>
            </a:r>
          </a:p>
          <a:p>
            <a:pPr lvl="2"/>
            <a:r>
              <a:rPr lang="en-US" dirty="0" smtClean="0"/>
              <a:t>Addressing only the research question</a:t>
            </a:r>
          </a:p>
          <a:p>
            <a:pPr lvl="2"/>
            <a:r>
              <a:rPr lang="en-US" dirty="0" smtClean="0"/>
              <a:t>Don’t stray by inferring that your results effect subjects other than those included in your study</a:t>
            </a:r>
          </a:p>
          <a:p>
            <a:pPr lvl="3"/>
            <a:r>
              <a:rPr lang="en-US" dirty="0" smtClean="0"/>
              <a:t>Animals to humans</a:t>
            </a:r>
          </a:p>
          <a:p>
            <a:pPr lvl="3"/>
            <a:r>
              <a:rPr lang="en-US" dirty="0" smtClean="0"/>
              <a:t>One age group to another</a:t>
            </a:r>
          </a:p>
          <a:p>
            <a:pPr lvl="3"/>
            <a:r>
              <a:rPr lang="en-US" dirty="0" smtClean="0"/>
              <a:t>In vitro to in vivo</a:t>
            </a:r>
            <a:endParaRPr lang="en-US" dirty="0"/>
          </a:p>
        </p:txBody>
      </p:sp>
    </p:spTree>
    <p:extLst>
      <p:ext uri="{BB962C8B-B14F-4D97-AF65-F5344CB8AC3E}">
        <p14:creationId xmlns:p14="http://schemas.microsoft.com/office/powerpoint/2010/main" val="14495155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Internal Validity</a:t>
            </a:r>
            <a:endParaRPr lang="en-US" dirty="0"/>
          </a:p>
        </p:txBody>
      </p:sp>
      <p:sp>
        <p:nvSpPr>
          <p:cNvPr id="3" name="Content Placeholder 2"/>
          <p:cNvSpPr>
            <a:spLocks noGrp="1"/>
          </p:cNvSpPr>
          <p:nvPr>
            <p:ph sz="quarter" idx="1"/>
          </p:nvPr>
        </p:nvSpPr>
        <p:spPr/>
        <p:txBody>
          <a:bodyPr>
            <a:normAutofit/>
          </a:bodyPr>
          <a:lstStyle/>
          <a:p>
            <a:r>
              <a:rPr lang="en-US" dirty="0" smtClean="0"/>
              <a:t>Threats that effect the validity of the study itself</a:t>
            </a:r>
          </a:p>
          <a:p>
            <a:pPr lvl="1"/>
            <a:r>
              <a:rPr lang="en-US" dirty="0" smtClean="0"/>
              <a:t>Temporal</a:t>
            </a:r>
          </a:p>
          <a:p>
            <a:pPr lvl="2"/>
            <a:r>
              <a:rPr lang="en-US" dirty="0" smtClean="0"/>
              <a:t>History: passage of time;  maturation: the subject ages and can do things better because they are older, attrition: subjects prematurely leave the study</a:t>
            </a:r>
          </a:p>
          <a:p>
            <a:pPr lvl="1"/>
            <a:r>
              <a:rPr lang="en-US" dirty="0" smtClean="0"/>
              <a:t>Measurement</a:t>
            </a:r>
          </a:p>
          <a:p>
            <a:pPr lvl="2"/>
            <a:r>
              <a:rPr lang="en-US" dirty="0" smtClean="0"/>
              <a:t>Testing: repeated testing may allow the subject to become test-wise</a:t>
            </a:r>
          </a:p>
          <a:p>
            <a:pPr lvl="2"/>
            <a:r>
              <a:rPr lang="en-US" dirty="0" smtClean="0"/>
              <a:t>Instrumentation: Problems with measurement instruments</a:t>
            </a:r>
          </a:p>
          <a:p>
            <a:pPr lvl="2"/>
            <a:r>
              <a:rPr lang="en-US" dirty="0" smtClean="0"/>
              <a:t>Sampling error: representativeness of the population, number, randomization</a:t>
            </a:r>
          </a:p>
          <a:p>
            <a:pPr lvl="2"/>
            <a:r>
              <a:rPr lang="en-US" dirty="0" smtClean="0"/>
              <a:t>Regression to the mean: tendency of outliers to move towards the mean</a:t>
            </a:r>
          </a:p>
        </p:txBody>
      </p:sp>
    </p:spTree>
    <p:extLst>
      <p:ext uri="{BB962C8B-B14F-4D97-AF65-F5344CB8AC3E}">
        <p14:creationId xmlns:p14="http://schemas.microsoft.com/office/powerpoint/2010/main" val="2612002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to External Validity</a:t>
            </a:r>
            <a:endParaRPr lang="en-US" dirty="0"/>
          </a:p>
        </p:txBody>
      </p:sp>
      <p:sp>
        <p:nvSpPr>
          <p:cNvPr id="3" name="Content Placeholder 2"/>
          <p:cNvSpPr>
            <a:spLocks noGrp="1"/>
          </p:cNvSpPr>
          <p:nvPr>
            <p:ph sz="quarter" idx="1"/>
          </p:nvPr>
        </p:nvSpPr>
        <p:spPr/>
        <p:txBody>
          <a:bodyPr/>
          <a:lstStyle/>
          <a:p>
            <a:r>
              <a:rPr lang="en-US" dirty="0" smtClean="0"/>
              <a:t>Threats related to the population used</a:t>
            </a:r>
          </a:p>
          <a:p>
            <a:pPr lvl="1"/>
            <a:r>
              <a:rPr lang="en-US" dirty="0" smtClean="0"/>
              <a:t>The sample is different from the population to which one wishes to generalize</a:t>
            </a:r>
          </a:p>
          <a:p>
            <a:pPr lvl="1"/>
            <a:r>
              <a:rPr lang="en-US" dirty="0" smtClean="0"/>
              <a:t>Subject-treatment interaction</a:t>
            </a:r>
          </a:p>
          <a:p>
            <a:pPr lvl="2"/>
            <a:r>
              <a:rPr lang="en-US" dirty="0" smtClean="0"/>
              <a:t>Confounding effects of the subjects’ attributes on the dependent variable</a:t>
            </a:r>
          </a:p>
          <a:p>
            <a:pPr lvl="2"/>
            <a:r>
              <a:rPr lang="en-US" dirty="0" smtClean="0"/>
              <a:t>Genetic makeup, lifestyle, severity of illness, mental ability, psychomotor skill</a:t>
            </a:r>
          </a:p>
          <a:p>
            <a:pPr lvl="1"/>
            <a:r>
              <a:rPr lang="en-US" dirty="0" smtClean="0"/>
              <a:t>Carefully sample from the population</a:t>
            </a:r>
          </a:p>
          <a:p>
            <a:pPr lvl="1"/>
            <a:r>
              <a:rPr lang="en-US" dirty="0" smtClean="0"/>
              <a:t>Select-out confounding features by being specific with inclusion and exclusion criteria</a:t>
            </a:r>
            <a:endParaRPr lang="en-US" dirty="0"/>
          </a:p>
        </p:txBody>
      </p:sp>
    </p:spTree>
    <p:extLst>
      <p:ext uri="{BB962C8B-B14F-4D97-AF65-F5344CB8AC3E}">
        <p14:creationId xmlns:p14="http://schemas.microsoft.com/office/powerpoint/2010/main" val="2232540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Concepts of Research Design</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endParaRPr lang="en-US" dirty="0" smtClean="0"/>
          </a:p>
          <a:p>
            <a:pPr marL="0" indent="0">
              <a:buNone/>
            </a:pPr>
            <a:r>
              <a:rPr lang="en-US" dirty="0" smtClean="0"/>
              <a:t> Variable: an entity that can take-on different values; that</a:t>
            </a:r>
          </a:p>
          <a:p>
            <a:pPr marL="0" indent="0">
              <a:buNone/>
            </a:pPr>
            <a:r>
              <a:rPr lang="en-US" dirty="0" smtClean="0"/>
              <a:t>which is measured to determine changes that answer the</a:t>
            </a:r>
          </a:p>
          <a:p>
            <a:pPr marL="0" indent="0">
              <a:buNone/>
            </a:pPr>
            <a:r>
              <a:rPr lang="en-US" dirty="0" smtClean="0"/>
              <a:t>research question or address the hypotheses</a:t>
            </a:r>
          </a:p>
          <a:p>
            <a:pPr marL="0" indent="0">
              <a:buNone/>
            </a:pPr>
            <a:r>
              <a:rPr lang="en-US" dirty="0" smtClean="0"/>
              <a:t> pressure, volume, flow, opinion, scores on anything</a:t>
            </a:r>
          </a:p>
          <a:p>
            <a:pPr marL="0" indent="0">
              <a:buNone/>
            </a:pPr>
            <a:r>
              <a:rPr lang="en-US" dirty="0" smtClean="0"/>
              <a:t> Independent variable: the variables that is manipulated, aka</a:t>
            </a:r>
          </a:p>
          <a:p>
            <a:pPr marL="0" indent="0">
              <a:buNone/>
            </a:pPr>
            <a:r>
              <a:rPr lang="en-US" dirty="0" smtClean="0"/>
              <a:t>treatment variable</a:t>
            </a:r>
          </a:p>
          <a:p>
            <a:pPr marL="0" indent="0">
              <a:buNone/>
            </a:pPr>
            <a:r>
              <a:rPr lang="en-US" dirty="0" smtClean="0"/>
              <a:t> Dependent variable: a variable that is measured, that may</a:t>
            </a:r>
          </a:p>
          <a:p>
            <a:pPr marL="0" indent="0">
              <a:buNone/>
            </a:pPr>
            <a:r>
              <a:rPr lang="en-US" dirty="0" smtClean="0"/>
              <a:t>change as a result of the treatment</a:t>
            </a:r>
          </a:p>
          <a:p>
            <a:pPr marL="0" indent="0">
              <a:buNone/>
            </a:pPr>
            <a:r>
              <a:rPr lang="en-US" dirty="0" smtClean="0"/>
              <a:t> Nuisance variables: extraneous variables that are difficult to</a:t>
            </a:r>
          </a:p>
          <a:p>
            <a:pPr marL="0" indent="0">
              <a:buNone/>
            </a:pPr>
            <a:r>
              <a:rPr lang="en-US" dirty="0" smtClean="0"/>
              <a:t>control that can effect the dependent variable</a:t>
            </a:r>
          </a:p>
          <a:p>
            <a:pPr marL="0" indent="0">
              <a:buNone/>
            </a:pPr>
            <a:r>
              <a:rPr lang="en-US" dirty="0" smtClean="0"/>
              <a:t> Placebo: a fake or sham treatment</a:t>
            </a:r>
            <a:endParaRPr lang="en-US" dirty="0"/>
          </a:p>
        </p:txBody>
      </p:sp>
      <p:sp>
        <p:nvSpPr>
          <p:cNvPr id="5" name="Rectangle 4"/>
          <p:cNvSpPr/>
          <p:nvPr/>
        </p:nvSpPr>
        <p:spPr>
          <a:xfrm rot="716441">
            <a:off x="4731328" y="2205380"/>
            <a:ext cx="6096000" cy="369332"/>
          </a:xfrm>
          <a:prstGeom prst="rect">
            <a:avLst/>
          </a:prstGeom>
        </p:spPr>
        <p:txBody>
          <a:bodyPr>
            <a:spAutoFit/>
          </a:bodyPr>
          <a:lstStyle/>
          <a:p>
            <a:r>
              <a:rPr lang="en-US" dirty="0" smtClean="0"/>
              <a:t></a:t>
            </a:r>
            <a:endParaRPr lang="en-US" dirty="0"/>
          </a:p>
        </p:txBody>
      </p:sp>
    </p:spTree>
    <p:extLst>
      <p:ext uri="{BB962C8B-B14F-4D97-AF65-F5344CB8AC3E}">
        <p14:creationId xmlns:p14="http://schemas.microsoft.com/office/powerpoint/2010/main" val="3157923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Designs</a:t>
            </a:r>
            <a:endParaRPr lang="en-US" dirty="0"/>
          </a:p>
        </p:txBody>
      </p:sp>
      <p:sp>
        <p:nvSpPr>
          <p:cNvPr id="3" name="Content Placeholder 2"/>
          <p:cNvSpPr>
            <a:spLocks noGrp="1"/>
          </p:cNvSpPr>
          <p:nvPr>
            <p:ph sz="quarter" idx="1"/>
          </p:nvPr>
        </p:nvSpPr>
        <p:spPr/>
        <p:txBody>
          <a:bodyPr/>
          <a:lstStyle/>
          <a:p>
            <a:r>
              <a:rPr lang="en-US" dirty="0" smtClean="0"/>
              <a:t>Conventions for an experimental design</a:t>
            </a:r>
          </a:p>
          <a:p>
            <a:r>
              <a:rPr lang="en-US" dirty="0" smtClean="0"/>
              <a:t>R=randomization</a:t>
            </a:r>
          </a:p>
          <a:p>
            <a:r>
              <a:rPr lang="en-US" dirty="0" smtClean="0"/>
              <a:t>M=matched</a:t>
            </a:r>
          </a:p>
          <a:p>
            <a:r>
              <a:rPr lang="en-US" dirty="0" smtClean="0"/>
              <a:t>X, with or without subscript=treatment</a:t>
            </a:r>
          </a:p>
          <a:p>
            <a:r>
              <a:rPr lang="en-US" dirty="0" smtClean="0"/>
              <a:t>X</a:t>
            </a:r>
            <a:r>
              <a:rPr lang="en-US" baseline="-25000" dirty="0" smtClean="0"/>
              <a:t>O</a:t>
            </a:r>
            <a:r>
              <a:rPr lang="en-US" dirty="0" smtClean="0"/>
              <a:t>=no treatment or placebo</a:t>
            </a:r>
          </a:p>
          <a:p>
            <a:r>
              <a:rPr lang="en-US" dirty="0" smtClean="0"/>
              <a:t>O=measurement or observation</a:t>
            </a:r>
          </a:p>
          <a:p>
            <a:r>
              <a:rPr lang="en-US" dirty="0" smtClean="0"/>
              <a:t>Dashed line=</a:t>
            </a:r>
            <a:r>
              <a:rPr lang="en-US" dirty="0" err="1" smtClean="0"/>
              <a:t>nonequvalency</a:t>
            </a:r>
            <a:endParaRPr lang="en-US" dirty="0" smtClean="0"/>
          </a:p>
        </p:txBody>
      </p:sp>
    </p:spTree>
    <p:extLst>
      <p:ext uri="{BB962C8B-B14F-4D97-AF65-F5344CB8AC3E}">
        <p14:creationId xmlns:p14="http://schemas.microsoft.com/office/powerpoint/2010/main" val="4865660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a:defRPr/>
            </a:pPr>
            <a:r>
              <a:rPr lang="en-US" dirty="0" smtClean="0"/>
              <a:t>True Experimental Designs: 3 Characteristics</a:t>
            </a:r>
          </a:p>
        </p:txBody>
      </p:sp>
      <p:sp>
        <p:nvSpPr>
          <p:cNvPr id="3" name="Content Placeholder 2"/>
          <p:cNvSpPr>
            <a:spLocks noGrp="1"/>
          </p:cNvSpPr>
          <p:nvPr>
            <p:ph idx="1"/>
          </p:nvPr>
        </p:nvSpPr>
        <p:spPr/>
        <p:txBody>
          <a:bodyPr rtlCol="0">
            <a:normAutofit/>
          </a:bodyPr>
          <a:lstStyle/>
          <a:p>
            <a:pPr>
              <a:defRPr/>
            </a:pPr>
            <a:r>
              <a:rPr lang="en-US" dirty="0" smtClean="0"/>
              <a:t>Manipulation of an independent variable</a:t>
            </a:r>
          </a:p>
          <a:p>
            <a:pPr>
              <a:defRPr/>
            </a:pPr>
            <a:r>
              <a:rPr lang="en-US" dirty="0" smtClean="0"/>
              <a:t>Control of extraneous variables</a:t>
            </a:r>
          </a:p>
          <a:p>
            <a:pPr lvl="1">
              <a:defRPr/>
            </a:pPr>
            <a:r>
              <a:rPr lang="en-US" dirty="0" smtClean="0"/>
              <a:t>random selection of  sample and random assignment to groups: random or chance assignment can be expected to even-out nuisance variables</a:t>
            </a:r>
          </a:p>
          <a:p>
            <a:pPr lvl="1">
              <a:defRPr/>
            </a:pPr>
            <a:r>
              <a:rPr lang="en-US" dirty="0" smtClean="0"/>
              <a:t>matching of subjects between groups or grouping of subjects based on a nuisance variable: subjects are used as their own controls</a:t>
            </a:r>
          </a:p>
          <a:p>
            <a:pPr lvl="1">
              <a:defRPr/>
            </a:pPr>
            <a:r>
              <a:rPr lang="en-US" dirty="0" smtClean="0"/>
              <a:t>inclusion of a nuisance variable as a treatment (independent) variable</a:t>
            </a:r>
          </a:p>
          <a:p>
            <a:pPr lvl="1">
              <a:defRPr/>
            </a:pPr>
            <a:r>
              <a:rPr lang="en-US" dirty="0" smtClean="0"/>
              <a:t>statistical removal of a nuisance variable through analysis of covariance</a:t>
            </a:r>
          </a:p>
          <a:p>
            <a:pPr>
              <a:defRPr/>
            </a:pPr>
            <a:r>
              <a:rPr lang="en-US" dirty="0" smtClean="0"/>
              <a:t>Observation of a change in the dependent variable</a:t>
            </a:r>
          </a:p>
          <a:p>
            <a:pPr>
              <a:defRPr/>
            </a:pPr>
            <a:endParaRPr lang="en-US" dirty="0" smtClean="0"/>
          </a:p>
        </p:txBody>
      </p:sp>
    </p:spTree>
    <p:extLst>
      <p:ext uri="{BB962C8B-B14F-4D97-AF65-F5344CB8AC3E}">
        <p14:creationId xmlns:p14="http://schemas.microsoft.com/office/powerpoint/2010/main" val="14892944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Weak and subject to threats</a:t>
            </a:r>
          </a:p>
          <a:p>
            <a:r>
              <a:rPr lang="en-US" dirty="0" smtClean="0"/>
              <a:t>Lack a control group</a:t>
            </a:r>
          </a:p>
          <a:p>
            <a:r>
              <a:rPr lang="en-US" dirty="0" smtClean="0"/>
              <a:t>Sensitive threats to temporal validity</a:t>
            </a:r>
          </a:p>
          <a:p>
            <a:r>
              <a:rPr lang="en-US" dirty="0" smtClean="0"/>
              <a:t>Poor generalizability</a:t>
            </a:r>
            <a:endParaRPr lang="en-US" dirty="0"/>
          </a:p>
        </p:txBody>
      </p:sp>
    </p:spTree>
    <p:extLst>
      <p:ext uri="{BB962C8B-B14F-4D97-AF65-F5344CB8AC3E}">
        <p14:creationId xmlns:p14="http://schemas.microsoft.com/office/powerpoint/2010/main" val="2776106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One-shot case study</a:t>
            </a:r>
          </a:p>
          <a:p>
            <a:pPr lvl="1"/>
            <a:r>
              <a:rPr lang="en-US" dirty="0" smtClean="0"/>
              <a:t>XO</a:t>
            </a:r>
          </a:p>
          <a:p>
            <a:pPr lvl="1"/>
            <a:r>
              <a:rPr lang="en-US" dirty="0" smtClean="0"/>
              <a:t>Treatment is given and a measurement is made</a:t>
            </a:r>
          </a:p>
          <a:p>
            <a:pPr lvl="1"/>
            <a:r>
              <a:rPr lang="en-US" dirty="0" smtClean="0"/>
              <a:t>Typical of surveys</a:t>
            </a:r>
          </a:p>
          <a:p>
            <a:pPr lvl="1"/>
            <a:r>
              <a:rPr lang="en-US" dirty="0" smtClean="0"/>
              <a:t>Teach a class, give a test</a:t>
            </a:r>
          </a:p>
          <a:p>
            <a:pPr lvl="1"/>
            <a:r>
              <a:rPr lang="en-US" dirty="0" smtClean="0"/>
              <a:t>Descriptive studies</a:t>
            </a:r>
            <a:endParaRPr lang="en-US" dirty="0"/>
          </a:p>
        </p:txBody>
      </p:sp>
    </p:spTree>
    <p:extLst>
      <p:ext uri="{BB962C8B-B14F-4D97-AF65-F5344CB8AC3E}">
        <p14:creationId xmlns:p14="http://schemas.microsoft.com/office/powerpoint/2010/main" val="23849505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lstStyle/>
          <a:p>
            <a:r>
              <a:rPr lang="en-US" dirty="0" smtClean="0"/>
              <a:t>One group pretest-posttest</a:t>
            </a:r>
          </a:p>
          <a:p>
            <a:r>
              <a:rPr lang="en-US" dirty="0" smtClean="0"/>
              <a:t>OXO</a:t>
            </a:r>
          </a:p>
          <a:p>
            <a:r>
              <a:rPr lang="en-US" dirty="0" smtClean="0"/>
              <a:t>Make a measurement, give a treatment, </a:t>
            </a:r>
            <a:r>
              <a:rPr lang="en-US" dirty="0" err="1" smtClean="0"/>
              <a:t>remeasure</a:t>
            </a:r>
            <a:endParaRPr lang="en-US" dirty="0" smtClean="0"/>
          </a:p>
          <a:p>
            <a:r>
              <a:rPr lang="en-US" dirty="0" smtClean="0"/>
              <a:t>Vulnerable to temporal threats to internal validity</a:t>
            </a:r>
          </a:p>
          <a:p>
            <a:r>
              <a:rPr lang="en-US" dirty="0" smtClean="0"/>
              <a:t>Difficult to generalize because the group may not be representative (not randomized)</a:t>
            </a:r>
            <a:endParaRPr lang="en-US" dirty="0"/>
          </a:p>
        </p:txBody>
      </p:sp>
    </p:spTree>
    <p:extLst>
      <p:ext uri="{BB962C8B-B14F-4D97-AF65-F5344CB8AC3E}">
        <p14:creationId xmlns:p14="http://schemas.microsoft.com/office/powerpoint/2010/main" val="33752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Pre-experimental Designs</a:t>
            </a:r>
            <a:endParaRPr lang="en-US" dirty="0"/>
          </a:p>
        </p:txBody>
      </p:sp>
      <p:sp>
        <p:nvSpPr>
          <p:cNvPr id="3" name="Content Placeholder 2"/>
          <p:cNvSpPr>
            <a:spLocks noGrp="1"/>
          </p:cNvSpPr>
          <p:nvPr>
            <p:ph sz="quarter" idx="1"/>
          </p:nvPr>
        </p:nvSpPr>
        <p:spPr/>
        <p:txBody>
          <a:bodyPr>
            <a:normAutofit/>
          </a:bodyPr>
          <a:lstStyle/>
          <a:p>
            <a:r>
              <a:rPr lang="en-US" dirty="0" smtClean="0"/>
              <a:t>Static group comparison</a:t>
            </a:r>
          </a:p>
          <a:p>
            <a:r>
              <a:rPr lang="en-US" dirty="0"/>
              <a:t> </a:t>
            </a:r>
            <a:r>
              <a:rPr lang="en-US" dirty="0" smtClean="0"/>
              <a:t>              XO</a:t>
            </a:r>
          </a:p>
          <a:p>
            <a:pPr marL="0" indent="0">
              <a:buNone/>
            </a:pPr>
            <a:r>
              <a:rPr lang="en-US" dirty="0"/>
              <a:t> </a:t>
            </a:r>
            <a:r>
              <a:rPr lang="en-US" dirty="0" smtClean="0"/>
              <a:t>               _ _ _ _ </a:t>
            </a:r>
          </a:p>
          <a:p>
            <a:pPr marL="0" indent="0">
              <a:buNone/>
            </a:pPr>
            <a:r>
              <a:rPr lang="en-US" dirty="0"/>
              <a:t> </a:t>
            </a:r>
            <a:r>
              <a:rPr lang="en-US" dirty="0" smtClean="0"/>
              <a:t>                     O</a:t>
            </a:r>
          </a:p>
          <a:p>
            <a:r>
              <a:rPr lang="en-US" dirty="0" smtClean="0"/>
              <a:t>1 Group has received a treatment, the other no treatment</a:t>
            </a:r>
          </a:p>
          <a:p>
            <a:r>
              <a:rPr lang="en-US" dirty="0" smtClean="0"/>
              <a:t>Not randomized, therefore the groups are not equivalent</a:t>
            </a:r>
          </a:p>
          <a:p>
            <a:r>
              <a:rPr lang="en-US" dirty="0" smtClean="0"/>
              <a:t>Some factor other than the treatment may cause the results</a:t>
            </a:r>
          </a:p>
        </p:txBody>
      </p:sp>
    </p:spTree>
    <p:extLst>
      <p:ext uri="{BB962C8B-B14F-4D97-AF65-F5344CB8AC3E}">
        <p14:creationId xmlns:p14="http://schemas.microsoft.com/office/powerpoint/2010/main" val="6847700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a:t>© 2010 Jones and Bartlett Publishers, LLC</a:t>
            </a:r>
          </a:p>
        </p:txBody>
      </p:sp>
      <p:sp>
        <p:nvSpPr>
          <p:cNvPr id="125955" name="Title 1"/>
          <p:cNvSpPr>
            <a:spLocks noGrp="1"/>
          </p:cNvSpPr>
          <p:nvPr>
            <p:ph type="title" idx="4294967295"/>
          </p:nvPr>
        </p:nvSpPr>
        <p:spPr/>
        <p:txBody>
          <a:bodyPr/>
          <a:lstStyle/>
          <a:p>
            <a:pPr eaLnBrk="1" hangingPunct="1"/>
            <a:r>
              <a:rPr lang="en-US" altLang="en-US" smtClean="0"/>
              <a:t>Pre-Experimental Designs</a:t>
            </a:r>
          </a:p>
        </p:txBody>
      </p:sp>
      <p:sp>
        <p:nvSpPr>
          <p:cNvPr id="125956" name="Content Placeholder 2"/>
          <p:cNvSpPr>
            <a:spLocks noGrp="1"/>
          </p:cNvSpPr>
          <p:nvPr>
            <p:ph idx="4294967295"/>
          </p:nvPr>
        </p:nvSpPr>
        <p:spPr/>
        <p:txBody>
          <a:bodyPr/>
          <a:lstStyle/>
          <a:p>
            <a:pPr eaLnBrk="1" hangingPunct="1">
              <a:buFont typeface="Arial" pitchFamily="34" charset="0"/>
              <a:buNone/>
            </a:pPr>
            <a:r>
              <a:rPr lang="en-US" altLang="en-US" smtClean="0"/>
              <a:t>	</a:t>
            </a:r>
          </a:p>
          <a:p>
            <a:pPr eaLnBrk="1" hangingPunct="1"/>
            <a:endParaRPr lang="en-US" altLang="en-US" smtClean="0"/>
          </a:p>
          <a:p>
            <a:pPr eaLnBrk="1" hangingPunct="1">
              <a:buFont typeface="Arial" pitchFamily="34" charset="0"/>
              <a:buNone/>
            </a:pPr>
            <a:endParaRPr lang="en-US" altLang="en-US" smtClean="0"/>
          </a:p>
        </p:txBody>
      </p:sp>
      <p:graphicFrame>
        <p:nvGraphicFramePr>
          <p:cNvPr id="125957" name="Object 2"/>
          <p:cNvGraphicFramePr>
            <a:graphicFrameLocks noChangeAspect="1"/>
          </p:cNvGraphicFramePr>
          <p:nvPr/>
        </p:nvGraphicFramePr>
        <p:xfrm>
          <a:off x="2819401" y="1828800"/>
          <a:ext cx="6283325" cy="1752600"/>
        </p:xfrm>
        <a:graphic>
          <a:graphicData uri="http://schemas.openxmlformats.org/presentationml/2006/ole">
            <mc:AlternateContent xmlns:mc="http://schemas.openxmlformats.org/markup-compatibility/2006">
              <mc:Choice xmlns:v="urn:schemas-microsoft-com:vml" Requires="v">
                <p:oleObj spid="_x0000_s1028" name="Document" r:id="rId3" imgW="4733619" imgH="1352547" progId="Word.Document.12">
                  <p:embed/>
                </p:oleObj>
              </mc:Choice>
              <mc:Fallback>
                <p:oleObj name="Document" r:id="rId3" imgW="4733619" imgH="1352547"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1" y="1828800"/>
                        <a:ext cx="628332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8" name="Object 3"/>
          <p:cNvGraphicFramePr>
            <a:graphicFrameLocks noChangeAspect="1"/>
          </p:cNvGraphicFramePr>
          <p:nvPr/>
        </p:nvGraphicFramePr>
        <p:xfrm>
          <a:off x="3200401" y="3429000"/>
          <a:ext cx="6283325" cy="2660650"/>
        </p:xfrm>
        <a:graphic>
          <a:graphicData uri="http://schemas.openxmlformats.org/presentationml/2006/ole">
            <mc:AlternateContent xmlns:mc="http://schemas.openxmlformats.org/markup-compatibility/2006">
              <mc:Choice xmlns:v="urn:schemas-microsoft-com:vml" Requires="v">
                <p:oleObj spid="_x0000_s1029" name="Document" r:id="rId5" imgW="5949456" imgH="2150926" progId="">
                  <p:embed/>
                </p:oleObj>
              </mc:Choice>
              <mc:Fallback>
                <p:oleObj name="Document" r:id="rId5" imgW="5949456" imgH="2150926"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1" y="3429000"/>
                        <a:ext cx="6283325" cy="266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719285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Randomization</a:t>
            </a:r>
          </a:p>
          <a:p>
            <a:r>
              <a:rPr lang="en-US" dirty="0" smtClean="0"/>
              <a:t>Control group</a:t>
            </a:r>
          </a:p>
          <a:p>
            <a:r>
              <a:rPr lang="en-US" dirty="0" smtClean="0"/>
              <a:t>Independent variables are manipulated</a:t>
            </a:r>
          </a:p>
          <a:p>
            <a:r>
              <a:rPr lang="en-US" dirty="0" smtClean="0"/>
              <a:t>Confounding variables are equally distributed</a:t>
            </a:r>
          </a:p>
          <a:p>
            <a:pPr lvl="1"/>
            <a:r>
              <a:rPr lang="en-US" dirty="0" err="1" smtClean="0"/>
              <a:t>Ttests</a:t>
            </a:r>
            <a:r>
              <a:rPr lang="en-US" dirty="0" smtClean="0"/>
              <a:t> and other tests of equivalency show no difference between groups in these traits</a:t>
            </a:r>
            <a:endParaRPr lang="en-US" dirty="0"/>
          </a:p>
        </p:txBody>
      </p:sp>
    </p:spTree>
    <p:extLst>
      <p:ext uri="{BB962C8B-B14F-4D97-AF65-F5344CB8AC3E}">
        <p14:creationId xmlns:p14="http://schemas.microsoft.com/office/powerpoint/2010/main" val="39923799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Pretest, posttest, control group design</a:t>
            </a:r>
          </a:p>
          <a:p>
            <a:r>
              <a:rPr lang="en-US" dirty="0" smtClean="0"/>
              <a:t>R 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0" indent="0">
              <a:buNone/>
            </a:pPr>
            <a:r>
              <a:rPr lang="en-US" baseline="-25000" dirty="0"/>
              <a:t> </a:t>
            </a:r>
            <a:r>
              <a:rPr lang="en-US" baseline="-25000" dirty="0" smtClean="0"/>
              <a:t>    </a:t>
            </a:r>
            <a:r>
              <a:rPr lang="en-US" dirty="0" smtClean="0"/>
              <a:t>R O</a:t>
            </a:r>
            <a:r>
              <a:rPr lang="en-US" baseline="-25000" dirty="0" smtClean="0"/>
              <a:t>1</a:t>
            </a:r>
            <a:r>
              <a:rPr lang="en-US" dirty="0" smtClean="0"/>
              <a:t> X</a:t>
            </a:r>
            <a:r>
              <a:rPr lang="en-US" baseline="-25000" dirty="0" smtClean="0"/>
              <a:t>1</a:t>
            </a:r>
            <a:r>
              <a:rPr lang="en-US" dirty="0" smtClean="0"/>
              <a:t> O</a:t>
            </a:r>
            <a:r>
              <a:rPr lang="en-US" baseline="-25000" dirty="0" smtClean="0"/>
              <a:t>2</a:t>
            </a:r>
            <a:endParaRPr lang="en-US" dirty="0" smtClean="0"/>
          </a:p>
          <a:p>
            <a:r>
              <a:rPr lang="en-US" dirty="0" smtClean="0"/>
              <a:t>Rules-out most threats to internal and external validity</a:t>
            </a:r>
          </a:p>
          <a:p>
            <a:r>
              <a:rPr lang="en-US" dirty="0" smtClean="0"/>
              <a:t>“gold standard” for RCTs</a:t>
            </a:r>
          </a:p>
          <a:p>
            <a:r>
              <a:rPr lang="en-US" dirty="0" smtClean="0"/>
              <a:t>Control group is either no treatment, a placebo,  or the conventional or “predicate”</a:t>
            </a:r>
          </a:p>
          <a:p>
            <a:r>
              <a:rPr lang="en-US" dirty="0" smtClean="0"/>
              <a:t>Subjects often blinded</a:t>
            </a:r>
            <a:endParaRPr lang="en-US" dirty="0"/>
          </a:p>
        </p:txBody>
      </p:sp>
    </p:spTree>
    <p:extLst>
      <p:ext uri="{BB962C8B-B14F-4D97-AF65-F5344CB8AC3E}">
        <p14:creationId xmlns:p14="http://schemas.microsoft.com/office/powerpoint/2010/main" val="3998642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a:t>© 2010 Jones and Bartlett Publishers, LLC</a:t>
            </a:r>
          </a:p>
        </p:txBody>
      </p:sp>
      <p:sp>
        <p:nvSpPr>
          <p:cNvPr id="131075" name="Title 1"/>
          <p:cNvSpPr>
            <a:spLocks noGrp="1"/>
          </p:cNvSpPr>
          <p:nvPr>
            <p:ph type="title" idx="4294967295"/>
          </p:nvPr>
        </p:nvSpPr>
        <p:spPr>
          <a:xfrm>
            <a:off x="1524000" y="457200"/>
            <a:ext cx="8885238" cy="1155700"/>
          </a:xfrm>
        </p:spPr>
        <p:txBody>
          <a:bodyPr/>
          <a:lstStyle/>
          <a:p>
            <a:pPr eaLnBrk="1" hangingPunct="1"/>
            <a:r>
              <a:rPr lang="en-US" altLang="en-US" smtClean="0"/>
              <a:t>True Experimental Design</a:t>
            </a:r>
          </a:p>
        </p:txBody>
      </p:sp>
      <p:graphicFrame>
        <p:nvGraphicFramePr>
          <p:cNvPr id="131076" name="Object 2"/>
          <p:cNvGraphicFramePr>
            <a:graphicFrameLocks noChangeAspect="1"/>
          </p:cNvGraphicFramePr>
          <p:nvPr/>
        </p:nvGraphicFramePr>
        <p:xfrm>
          <a:off x="1905000" y="1676401"/>
          <a:ext cx="8763000" cy="3852863"/>
        </p:xfrm>
        <a:graphic>
          <a:graphicData uri="http://schemas.openxmlformats.org/presentationml/2006/ole">
            <mc:AlternateContent xmlns:mc="http://schemas.openxmlformats.org/markup-compatibility/2006">
              <mc:Choice xmlns:v="urn:schemas-microsoft-com:vml" Requires="v">
                <p:oleObj spid="_x0000_s2051" name="Document" r:id="rId3" imgW="5949456" imgH="2621283" progId="">
                  <p:embed/>
                </p:oleObj>
              </mc:Choice>
              <mc:Fallback>
                <p:oleObj name="Document" r:id="rId3" imgW="5949456" imgH="262128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676401"/>
                        <a:ext cx="8763000" cy="385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762570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Posttest only </a:t>
            </a:r>
            <a:r>
              <a:rPr lang="en-US" dirty="0"/>
              <a:t>c</a:t>
            </a:r>
            <a:r>
              <a:rPr lang="en-US" dirty="0" smtClean="0"/>
              <a:t>ontrol group design</a:t>
            </a:r>
          </a:p>
          <a:p>
            <a:r>
              <a:rPr lang="en-US" dirty="0" smtClean="0"/>
              <a:t>R X</a:t>
            </a:r>
            <a:r>
              <a:rPr lang="en-US" baseline="-25000" dirty="0" smtClean="0"/>
              <a:t>O</a:t>
            </a:r>
            <a:r>
              <a:rPr lang="en-US" dirty="0" smtClean="0"/>
              <a:t> O</a:t>
            </a:r>
          </a:p>
          <a:p>
            <a:pPr marL="0" indent="0">
              <a:buNone/>
            </a:pPr>
            <a:r>
              <a:rPr lang="en-US" dirty="0"/>
              <a:t> </a:t>
            </a:r>
            <a:r>
              <a:rPr lang="en-US" dirty="0" smtClean="0"/>
              <a:t>   R X</a:t>
            </a:r>
            <a:r>
              <a:rPr lang="en-US" baseline="-25000" dirty="0" smtClean="0"/>
              <a:t>1</a:t>
            </a:r>
            <a:r>
              <a:rPr lang="en-US" dirty="0" smtClean="0"/>
              <a:t> O</a:t>
            </a:r>
          </a:p>
          <a:p>
            <a:r>
              <a:rPr lang="en-US" dirty="0" smtClean="0"/>
              <a:t>Pretest is inappropriate or unavailable</a:t>
            </a:r>
            <a:endParaRPr lang="en-US" dirty="0"/>
          </a:p>
        </p:txBody>
      </p:sp>
    </p:spTree>
    <p:extLst>
      <p:ext uri="{BB962C8B-B14F-4D97-AF65-F5344CB8AC3E}">
        <p14:creationId xmlns:p14="http://schemas.microsoft.com/office/powerpoint/2010/main" val="20767697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Designs</a:t>
            </a:r>
            <a:endParaRPr lang="en-US" dirty="0"/>
          </a:p>
        </p:txBody>
      </p:sp>
      <p:sp>
        <p:nvSpPr>
          <p:cNvPr id="3" name="Content Placeholder 2"/>
          <p:cNvSpPr>
            <a:spLocks noGrp="1"/>
          </p:cNvSpPr>
          <p:nvPr>
            <p:ph sz="quarter" idx="1"/>
          </p:nvPr>
        </p:nvSpPr>
        <p:spPr/>
        <p:txBody>
          <a:bodyPr/>
          <a:lstStyle/>
          <a:p>
            <a:r>
              <a:rPr lang="en-US" dirty="0" smtClean="0"/>
              <a:t>Solomon four group design</a:t>
            </a:r>
          </a:p>
          <a:p>
            <a:r>
              <a:rPr lang="en-US" dirty="0" smtClean="0"/>
              <a:t>R 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0" indent="0">
              <a:buNone/>
            </a:pPr>
            <a:r>
              <a:rPr lang="en-US" dirty="0"/>
              <a:t> </a:t>
            </a:r>
            <a:r>
              <a:rPr lang="en-US" dirty="0" smtClean="0"/>
              <a:t>   R O</a:t>
            </a:r>
            <a:r>
              <a:rPr lang="en-US" baseline="-25000" dirty="0" smtClean="0"/>
              <a:t>1</a:t>
            </a:r>
            <a:r>
              <a:rPr lang="en-US" dirty="0" smtClean="0"/>
              <a:t> X</a:t>
            </a:r>
            <a:r>
              <a:rPr lang="en-US" baseline="-25000" dirty="0" smtClean="0"/>
              <a:t>1</a:t>
            </a:r>
            <a:r>
              <a:rPr lang="en-US" dirty="0" smtClean="0"/>
              <a:t> O</a:t>
            </a:r>
            <a:r>
              <a:rPr lang="en-US" baseline="-25000" dirty="0" smtClean="0"/>
              <a:t>2</a:t>
            </a:r>
          </a:p>
          <a:p>
            <a:pPr marL="0" indent="0">
              <a:buNone/>
            </a:pPr>
            <a:r>
              <a:rPr lang="en-US" dirty="0"/>
              <a:t> </a:t>
            </a:r>
            <a:r>
              <a:rPr lang="en-US" dirty="0" smtClean="0"/>
              <a:t>   R X</a:t>
            </a:r>
            <a:r>
              <a:rPr lang="en-US" baseline="-25000" dirty="0" smtClean="0"/>
              <a:t>O</a:t>
            </a:r>
            <a:r>
              <a:rPr lang="en-US" dirty="0" smtClean="0"/>
              <a:t> O</a:t>
            </a:r>
            <a:r>
              <a:rPr lang="en-US" baseline="-25000" dirty="0" smtClean="0"/>
              <a:t>2</a:t>
            </a:r>
          </a:p>
          <a:p>
            <a:pPr marL="0" indent="0">
              <a:buNone/>
            </a:pPr>
            <a:r>
              <a:rPr lang="en-US" dirty="0"/>
              <a:t> </a:t>
            </a:r>
            <a:r>
              <a:rPr lang="en-US" dirty="0" smtClean="0"/>
              <a:t>   R X</a:t>
            </a:r>
            <a:r>
              <a:rPr lang="en-US" baseline="-25000" dirty="0" smtClean="0"/>
              <a:t>1</a:t>
            </a:r>
            <a:r>
              <a:rPr lang="en-US" dirty="0" smtClean="0"/>
              <a:t> O</a:t>
            </a:r>
            <a:r>
              <a:rPr lang="en-US" baseline="-25000" dirty="0" smtClean="0"/>
              <a:t>2</a:t>
            </a:r>
          </a:p>
          <a:p>
            <a:r>
              <a:rPr lang="en-US" dirty="0" smtClean="0"/>
              <a:t>Combination of two previous designs</a:t>
            </a:r>
          </a:p>
          <a:p>
            <a:r>
              <a:rPr lang="en-US" dirty="0" smtClean="0"/>
              <a:t>Determines if the effect occurs due to the pretest</a:t>
            </a:r>
          </a:p>
          <a:p>
            <a:r>
              <a:rPr lang="en-US" dirty="0" smtClean="0"/>
              <a:t>Requires twice as many subjects</a:t>
            </a:r>
            <a:endParaRPr lang="en-US" dirty="0"/>
          </a:p>
        </p:txBody>
      </p:sp>
    </p:spTree>
    <p:extLst>
      <p:ext uri="{BB962C8B-B14F-4D97-AF65-F5344CB8AC3E}">
        <p14:creationId xmlns:p14="http://schemas.microsoft.com/office/powerpoint/2010/main" val="2281263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More rigorous than pre-experimental designs</a:t>
            </a:r>
          </a:p>
          <a:p>
            <a:r>
              <a:rPr lang="en-US" dirty="0" smtClean="0"/>
              <a:t>Not as rigorous as true experimental designs</a:t>
            </a:r>
          </a:p>
          <a:p>
            <a:r>
              <a:rPr lang="en-US" dirty="0" smtClean="0"/>
              <a:t>Lack one or more of the characteristics of a true experimental design</a:t>
            </a:r>
          </a:p>
          <a:p>
            <a:pPr lvl="1"/>
            <a:r>
              <a:rPr lang="en-US" dirty="0" smtClean="0"/>
              <a:t>Randomization, manipulation of independent variable, control group</a:t>
            </a:r>
          </a:p>
          <a:p>
            <a:endParaRPr lang="en-US" dirty="0"/>
          </a:p>
        </p:txBody>
      </p:sp>
    </p:spTree>
    <p:extLst>
      <p:ext uri="{BB962C8B-B14F-4D97-AF65-F5344CB8AC3E}">
        <p14:creationId xmlns:p14="http://schemas.microsoft.com/office/powerpoint/2010/main" val="9162442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Nonequivalent control group design</a:t>
            </a:r>
          </a:p>
          <a:p>
            <a:pPr lvl="1"/>
            <a:r>
              <a:rPr lang="en-US" dirty="0" smtClean="0"/>
              <a:t>Groups are not randomized</a:t>
            </a:r>
          </a:p>
          <a:p>
            <a:pPr lvl="1"/>
            <a:r>
              <a:rPr lang="en-US" dirty="0" smtClean="0"/>
              <a:t>O</a:t>
            </a:r>
            <a:r>
              <a:rPr lang="en-US" baseline="-25000" dirty="0" smtClean="0"/>
              <a:t>1</a:t>
            </a:r>
            <a:r>
              <a:rPr lang="en-US" dirty="0" smtClean="0"/>
              <a:t> X</a:t>
            </a:r>
            <a:r>
              <a:rPr lang="en-US" baseline="-25000" dirty="0" smtClean="0"/>
              <a:t>O</a:t>
            </a:r>
            <a:r>
              <a:rPr lang="en-US" dirty="0" smtClean="0"/>
              <a:t> O</a:t>
            </a:r>
            <a:r>
              <a:rPr lang="en-US" baseline="-25000" dirty="0" smtClean="0"/>
              <a:t>2</a:t>
            </a:r>
          </a:p>
          <a:p>
            <a:pPr marL="274320" lvl="1" indent="0">
              <a:buNone/>
            </a:pPr>
            <a:r>
              <a:rPr lang="en-US" baseline="-25000" dirty="0"/>
              <a:t> </a:t>
            </a:r>
            <a:r>
              <a:rPr lang="en-US" dirty="0"/>
              <a:t>   O</a:t>
            </a:r>
            <a:r>
              <a:rPr lang="en-US" baseline="-25000" dirty="0"/>
              <a:t>1</a:t>
            </a:r>
            <a:r>
              <a:rPr lang="en-US" dirty="0"/>
              <a:t> X</a:t>
            </a:r>
            <a:r>
              <a:rPr lang="en-US" baseline="-25000" dirty="0"/>
              <a:t>1</a:t>
            </a:r>
            <a:r>
              <a:rPr lang="en-US" dirty="0"/>
              <a:t> O</a:t>
            </a:r>
            <a:r>
              <a:rPr lang="en-US" baseline="-25000" dirty="0"/>
              <a:t>2</a:t>
            </a:r>
          </a:p>
          <a:p>
            <a:r>
              <a:rPr lang="en-US" dirty="0" smtClean="0"/>
              <a:t>Separate sample pretest-posttest design</a:t>
            </a:r>
          </a:p>
          <a:p>
            <a:r>
              <a:rPr lang="en-US" dirty="0" smtClean="0"/>
              <a:t>O X</a:t>
            </a:r>
          </a:p>
          <a:p>
            <a:pPr marL="0" indent="0">
              <a:buNone/>
            </a:pPr>
            <a:r>
              <a:rPr lang="en-US" dirty="0"/>
              <a:t> </a:t>
            </a:r>
            <a:r>
              <a:rPr lang="en-US" dirty="0" smtClean="0"/>
              <a:t>   _ _ _</a:t>
            </a:r>
          </a:p>
          <a:p>
            <a:pPr marL="0" indent="0">
              <a:buNone/>
            </a:pPr>
            <a:r>
              <a:rPr lang="en-US" dirty="0"/>
              <a:t> </a:t>
            </a:r>
            <a:r>
              <a:rPr lang="en-US" dirty="0" smtClean="0"/>
              <a:t>   X O</a:t>
            </a:r>
          </a:p>
          <a:p>
            <a:r>
              <a:rPr lang="en-US" dirty="0" smtClean="0"/>
              <a:t>Used when the pretest may bias the results</a:t>
            </a:r>
          </a:p>
          <a:p>
            <a:endParaRPr lang="en-US" dirty="0" smtClean="0"/>
          </a:p>
          <a:p>
            <a:pPr marL="274320" lvl="1" indent="0">
              <a:buNone/>
            </a:pPr>
            <a:endParaRPr lang="en-US" dirty="0"/>
          </a:p>
        </p:txBody>
      </p:sp>
    </p:spTree>
    <p:extLst>
      <p:ext uri="{BB962C8B-B14F-4D97-AF65-F5344CB8AC3E}">
        <p14:creationId xmlns:p14="http://schemas.microsoft.com/office/powerpoint/2010/main" val="25721741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Quasi-experimental Designs</a:t>
            </a:r>
            <a:endParaRPr lang="en-US" dirty="0"/>
          </a:p>
        </p:txBody>
      </p:sp>
      <p:sp>
        <p:nvSpPr>
          <p:cNvPr id="3" name="Content Placeholder 2"/>
          <p:cNvSpPr>
            <a:spLocks noGrp="1"/>
          </p:cNvSpPr>
          <p:nvPr>
            <p:ph sz="quarter" idx="1"/>
          </p:nvPr>
        </p:nvSpPr>
        <p:spPr/>
        <p:txBody>
          <a:bodyPr/>
          <a:lstStyle/>
          <a:p>
            <a:r>
              <a:rPr lang="en-US" dirty="0" smtClean="0"/>
              <a:t>Time series</a:t>
            </a:r>
          </a:p>
          <a:p>
            <a:r>
              <a:rPr lang="en-US" dirty="0" smtClean="0"/>
              <a:t>O</a:t>
            </a:r>
            <a:r>
              <a:rPr lang="en-US" baseline="-25000" dirty="0" smtClean="0"/>
              <a:t>1</a:t>
            </a:r>
            <a:r>
              <a:rPr lang="en-US" dirty="0" smtClean="0"/>
              <a:t> X</a:t>
            </a:r>
            <a:r>
              <a:rPr lang="en-US" baseline="-25000" dirty="0" smtClean="0"/>
              <a:t>O</a:t>
            </a:r>
            <a:r>
              <a:rPr lang="en-US" dirty="0" smtClean="0"/>
              <a:t> O</a:t>
            </a:r>
            <a:r>
              <a:rPr lang="en-US" baseline="-25000" dirty="0" smtClean="0"/>
              <a:t>2</a:t>
            </a:r>
            <a:r>
              <a:rPr lang="en-US" dirty="0" smtClean="0"/>
              <a:t> O</a:t>
            </a:r>
            <a:r>
              <a:rPr lang="en-US" baseline="-25000" dirty="0" smtClean="0"/>
              <a:t>3</a:t>
            </a:r>
            <a:r>
              <a:rPr lang="en-US" dirty="0" smtClean="0"/>
              <a:t> O</a:t>
            </a:r>
            <a:r>
              <a:rPr lang="en-US" baseline="-25000" dirty="0" smtClean="0"/>
              <a:t>4</a:t>
            </a:r>
          </a:p>
          <a:p>
            <a:pPr marL="0" indent="0">
              <a:buNone/>
            </a:pPr>
            <a:r>
              <a:rPr lang="en-US" dirty="0"/>
              <a:t> </a:t>
            </a:r>
            <a:r>
              <a:rPr lang="en-US" dirty="0" smtClean="0"/>
              <a:t>  O</a:t>
            </a:r>
            <a:r>
              <a:rPr lang="en-US" baseline="-25000" dirty="0" smtClean="0"/>
              <a:t>1</a:t>
            </a:r>
            <a:r>
              <a:rPr lang="en-US" dirty="0" smtClean="0"/>
              <a:t> X</a:t>
            </a:r>
            <a:r>
              <a:rPr lang="en-US" baseline="-25000" dirty="0" smtClean="0"/>
              <a:t>1</a:t>
            </a:r>
            <a:r>
              <a:rPr lang="en-US" dirty="0" smtClean="0"/>
              <a:t> O</a:t>
            </a:r>
            <a:r>
              <a:rPr lang="en-US" baseline="-25000" dirty="0" smtClean="0"/>
              <a:t>2</a:t>
            </a:r>
            <a:r>
              <a:rPr lang="en-US" dirty="0" smtClean="0"/>
              <a:t> O</a:t>
            </a:r>
            <a:r>
              <a:rPr lang="en-US" baseline="-25000" dirty="0" smtClean="0"/>
              <a:t>3</a:t>
            </a:r>
            <a:r>
              <a:rPr lang="en-US" dirty="0" smtClean="0"/>
              <a:t> O</a:t>
            </a:r>
            <a:r>
              <a:rPr lang="en-US" baseline="-25000" dirty="0" smtClean="0"/>
              <a:t>4</a:t>
            </a:r>
          </a:p>
          <a:p>
            <a:r>
              <a:rPr lang="en-US" dirty="0" smtClean="0"/>
              <a:t>Groups are compared to each other and there are multiple subsequent measurements of the dependent variable</a:t>
            </a:r>
          </a:p>
          <a:p>
            <a:r>
              <a:rPr lang="en-US" dirty="0" smtClean="0"/>
              <a:t>Repeated testing threatens validity</a:t>
            </a:r>
          </a:p>
          <a:p>
            <a:r>
              <a:rPr lang="en-US" dirty="0" smtClean="0"/>
              <a:t>Groups may be nonequivalent</a:t>
            </a:r>
            <a:endParaRPr lang="en-US" dirty="0"/>
          </a:p>
        </p:txBody>
      </p:sp>
    </p:spTree>
    <p:extLst>
      <p:ext uri="{BB962C8B-B14F-4D97-AF65-F5344CB8AC3E}">
        <p14:creationId xmlns:p14="http://schemas.microsoft.com/office/powerpoint/2010/main" val="38295839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Footer Placeholder 2"/>
          <p:cNvSpPr>
            <a:spLocks noGrp="1"/>
          </p:cNvSpPr>
          <p:nvPr>
            <p:ph type="ftr"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a:t>© 2010 Jones and Bartlett Publishers, LLC</a:t>
            </a:r>
          </a:p>
        </p:txBody>
      </p:sp>
      <p:sp>
        <p:nvSpPr>
          <p:cNvPr id="128003" name="Title 1"/>
          <p:cNvSpPr>
            <a:spLocks noGrp="1"/>
          </p:cNvSpPr>
          <p:nvPr>
            <p:ph type="title" idx="4294967295"/>
          </p:nvPr>
        </p:nvSpPr>
        <p:spPr/>
        <p:txBody>
          <a:bodyPr/>
          <a:lstStyle/>
          <a:p>
            <a:pPr eaLnBrk="1" hangingPunct="1"/>
            <a:r>
              <a:rPr lang="en-US" altLang="en-US" smtClean="0"/>
              <a:t>Quasi-experimental</a:t>
            </a:r>
          </a:p>
        </p:txBody>
      </p:sp>
      <p:graphicFrame>
        <p:nvGraphicFramePr>
          <p:cNvPr id="128004" name="Object 2"/>
          <p:cNvGraphicFramePr>
            <a:graphicFrameLocks noChangeAspect="1"/>
          </p:cNvGraphicFramePr>
          <p:nvPr/>
        </p:nvGraphicFramePr>
        <p:xfrm>
          <a:off x="2133601" y="1981200"/>
          <a:ext cx="7915275" cy="3810000"/>
        </p:xfrm>
        <a:graphic>
          <a:graphicData uri="http://schemas.openxmlformats.org/presentationml/2006/ole">
            <mc:AlternateContent xmlns:mc="http://schemas.openxmlformats.org/markup-compatibility/2006">
              <mc:Choice xmlns:v="urn:schemas-microsoft-com:vml" Requires="v">
                <p:oleObj spid="_x0000_s3075" name="Document" r:id="rId3" imgW="5949456" imgH="2868383" progId="">
                  <p:embed/>
                </p:oleObj>
              </mc:Choice>
              <mc:Fallback>
                <p:oleObj name="Document" r:id="rId3" imgW="5949456" imgH="2868383"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1" y="1981200"/>
                        <a:ext cx="7915275"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60145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Nonexperimental Study Designs</a:t>
            </a:r>
            <a:endParaRPr lang="en-US" dirty="0"/>
          </a:p>
        </p:txBody>
      </p:sp>
      <p:sp>
        <p:nvSpPr>
          <p:cNvPr id="3" name="Content Placeholder 2"/>
          <p:cNvSpPr>
            <a:spLocks noGrp="1"/>
          </p:cNvSpPr>
          <p:nvPr>
            <p:ph idx="1"/>
          </p:nvPr>
        </p:nvSpPr>
        <p:spPr/>
        <p:txBody>
          <a:bodyPr/>
          <a:lstStyle/>
          <a:p>
            <a:pPr marL="0" indent="0">
              <a:buNone/>
            </a:pPr>
            <a:r>
              <a:rPr lang="en-US" dirty="0" smtClean="0"/>
              <a:t>Retrospective Studies</a:t>
            </a:r>
          </a:p>
          <a:p>
            <a:r>
              <a:rPr lang="en-US" dirty="0" smtClean="0"/>
              <a:t>Reason from a present effect, or consequence in a population, back to antecedent causes</a:t>
            </a:r>
          </a:p>
          <a:p>
            <a:r>
              <a:rPr lang="en-US" dirty="0" smtClean="0"/>
              <a:t>May be used to determine causes or risk factor for a disease</a:t>
            </a:r>
          </a:p>
          <a:p>
            <a:r>
              <a:rPr lang="en-US" dirty="0" smtClean="0"/>
              <a:t>Data are collected from one point in time backwards</a:t>
            </a:r>
            <a:endParaRPr lang="en-US" dirty="0"/>
          </a:p>
        </p:txBody>
      </p:sp>
    </p:spTree>
    <p:extLst>
      <p:ext uri="{BB962C8B-B14F-4D97-AF65-F5344CB8AC3E}">
        <p14:creationId xmlns:p14="http://schemas.microsoft.com/office/powerpoint/2010/main" val="422548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Nonexperimental Study Designs</a:t>
            </a:r>
            <a:endParaRPr lang="en-US" dirty="0"/>
          </a:p>
        </p:txBody>
      </p:sp>
      <p:sp>
        <p:nvSpPr>
          <p:cNvPr id="3" name="Content Placeholder 2"/>
          <p:cNvSpPr>
            <a:spLocks noGrp="1"/>
          </p:cNvSpPr>
          <p:nvPr>
            <p:ph idx="1"/>
          </p:nvPr>
        </p:nvSpPr>
        <p:spPr/>
        <p:txBody>
          <a:bodyPr/>
          <a:lstStyle/>
          <a:p>
            <a:pPr marL="0" indent="0">
              <a:buNone/>
            </a:pPr>
            <a:r>
              <a:rPr lang="en-US" dirty="0" smtClean="0"/>
              <a:t>Prospective Studies</a:t>
            </a:r>
          </a:p>
          <a:p>
            <a:r>
              <a:rPr lang="en-US" dirty="0" smtClean="0"/>
              <a:t>Reason from a present antecedent or event in a population to future consequences or effects</a:t>
            </a:r>
          </a:p>
          <a:p>
            <a:r>
              <a:rPr lang="en-US" dirty="0" smtClean="0"/>
              <a:t>A group followed prospectively is called a cohort</a:t>
            </a:r>
          </a:p>
          <a:p>
            <a:r>
              <a:rPr lang="en-US" dirty="0" smtClean="0"/>
              <a:t>Data are collected from one point in time forward</a:t>
            </a:r>
            <a:endParaRPr lang="en-US" dirty="0"/>
          </a:p>
        </p:txBody>
      </p:sp>
    </p:spTree>
    <p:extLst>
      <p:ext uri="{BB962C8B-B14F-4D97-AF65-F5344CB8AC3E}">
        <p14:creationId xmlns:p14="http://schemas.microsoft.com/office/powerpoint/2010/main" val="1621910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Nonexperimental Study Designs</a:t>
            </a:r>
            <a:endParaRPr lang="en-US" dirty="0"/>
          </a:p>
        </p:txBody>
      </p:sp>
      <p:sp>
        <p:nvSpPr>
          <p:cNvPr id="3" name="Content Placeholder 2"/>
          <p:cNvSpPr>
            <a:spLocks noGrp="1"/>
          </p:cNvSpPr>
          <p:nvPr>
            <p:ph idx="1"/>
          </p:nvPr>
        </p:nvSpPr>
        <p:spPr/>
        <p:txBody>
          <a:bodyPr/>
          <a:lstStyle/>
          <a:p>
            <a:pPr marL="0" indent="0">
              <a:buNone/>
            </a:pPr>
            <a:r>
              <a:rPr lang="en-US" dirty="0" smtClean="0"/>
              <a:t>Case Studies</a:t>
            </a:r>
          </a:p>
          <a:p>
            <a:r>
              <a:rPr lang="en-US" dirty="0" smtClean="0"/>
              <a:t>Study of one interesting, unusual, or rare case for instructional purposes about that problem</a:t>
            </a:r>
            <a:endParaRPr lang="en-US" dirty="0"/>
          </a:p>
        </p:txBody>
      </p:sp>
    </p:spTree>
    <p:extLst>
      <p:ext uri="{BB962C8B-B14F-4D97-AF65-F5344CB8AC3E}">
        <p14:creationId xmlns:p14="http://schemas.microsoft.com/office/powerpoint/2010/main" val="711184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Nonexperimental Study Designs</a:t>
            </a:r>
            <a:endParaRPr lang="en-US" dirty="0"/>
          </a:p>
        </p:txBody>
      </p:sp>
      <p:sp>
        <p:nvSpPr>
          <p:cNvPr id="3" name="Content Placeholder 2"/>
          <p:cNvSpPr>
            <a:spLocks noGrp="1"/>
          </p:cNvSpPr>
          <p:nvPr>
            <p:ph idx="1"/>
          </p:nvPr>
        </p:nvSpPr>
        <p:spPr/>
        <p:txBody>
          <a:bodyPr/>
          <a:lstStyle/>
          <a:p>
            <a:pPr marL="0" indent="0">
              <a:buNone/>
            </a:pPr>
            <a:r>
              <a:rPr lang="en-US" dirty="0" smtClean="0"/>
              <a:t>Surveys</a:t>
            </a:r>
          </a:p>
          <a:p>
            <a:r>
              <a:rPr lang="en-US" dirty="0" smtClean="0"/>
              <a:t>Written or oral questionnaires </a:t>
            </a:r>
          </a:p>
          <a:p>
            <a:r>
              <a:rPr lang="en-US" dirty="0" smtClean="0"/>
              <a:t>Best to choose survey subjects randomly</a:t>
            </a:r>
          </a:p>
          <a:p>
            <a:r>
              <a:rPr lang="en-US" dirty="0" smtClean="0"/>
              <a:t>Problems are response rate and self selection bias</a:t>
            </a:r>
          </a:p>
          <a:p>
            <a:r>
              <a:rPr lang="en-US" dirty="0" smtClean="0"/>
              <a:t>Very important to phrase questions so only one question is being asked</a:t>
            </a:r>
          </a:p>
          <a:p>
            <a:r>
              <a:rPr lang="en-US" dirty="0" smtClean="0"/>
              <a:t>Pilot test </a:t>
            </a:r>
          </a:p>
          <a:p>
            <a:r>
              <a:rPr lang="en-US" dirty="0" smtClean="0"/>
              <a:t>Cover letter</a:t>
            </a:r>
          </a:p>
        </p:txBody>
      </p:sp>
    </p:spTree>
    <p:extLst>
      <p:ext uri="{BB962C8B-B14F-4D97-AF65-F5344CB8AC3E}">
        <p14:creationId xmlns:p14="http://schemas.microsoft.com/office/powerpoint/2010/main" val="2656993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Nonexperimental Study Designs</a:t>
            </a:r>
            <a:endParaRPr lang="en-US" dirty="0"/>
          </a:p>
        </p:txBody>
      </p:sp>
      <p:sp>
        <p:nvSpPr>
          <p:cNvPr id="3" name="Content Placeholder 2"/>
          <p:cNvSpPr>
            <a:spLocks noGrp="1"/>
          </p:cNvSpPr>
          <p:nvPr>
            <p:ph idx="1"/>
          </p:nvPr>
        </p:nvSpPr>
        <p:spPr/>
        <p:txBody>
          <a:bodyPr/>
          <a:lstStyle/>
          <a:p>
            <a:pPr marL="0" indent="0">
              <a:buNone/>
            </a:pPr>
            <a:r>
              <a:rPr lang="en-US" dirty="0" smtClean="0"/>
              <a:t>Correlational Studies</a:t>
            </a:r>
          </a:p>
          <a:p>
            <a:r>
              <a:rPr lang="en-US" dirty="0" smtClean="0"/>
              <a:t>Presence and strength of a relation between two variables</a:t>
            </a:r>
          </a:p>
          <a:p>
            <a:r>
              <a:rPr lang="en-US" dirty="0" smtClean="0"/>
              <a:t>Correlation means that two variables co-vary, but does not imply causality</a:t>
            </a:r>
            <a:endParaRPr lang="en-US" dirty="0"/>
          </a:p>
        </p:txBody>
      </p:sp>
    </p:spTree>
    <p:extLst>
      <p:ext uri="{BB962C8B-B14F-4D97-AF65-F5344CB8AC3E}">
        <p14:creationId xmlns:p14="http://schemas.microsoft.com/office/powerpoint/2010/main" val="3612852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rmAutofit fontScale="90000"/>
          </a:bodyPr>
          <a:lstStyle/>
          <a:p>
            <a:pPr>
              <a:defRPr/>
            </a:pPr>
            <a:r>
              <a:rPr lang="en-US" dirty="0" smtClean="0">
                <a:solidFill>
                  <a:schemeClr val="tx2">
                    <a:tint val="100000"/>
                    <a:satMod val="250000"/>
                  </a:schemeClr>
                </a:solidFill>
              </a:rPr>
              <a:t>What is EBM?</a:t>
            </a:r>
            <a:endParaRPr lang="en-US" dirty="0">
              <a:solidFill>
                <a:schemeClr val="tx2">
                  <a:tint val="100000"/>
                  <a:satMod val="250000"/>
                </a:schemeClr>
              </a:solidFill>
            </a:endParaRPr>
          </a:p>
        </p:txBody>
      </p:sp>
      <p:sp>
        <p:nvSpPr>
          <p:cNvPr id="37891" name="Content Placeholder 2"/>
          <p:cNvSpPr>
            <a:spLocks noGrp="1"/>
          </p:cNvSpPr>
          <p:nvPr>
            <p:ph idx="1"/>
          </p:nvPr>
        </p:nvSpPr>
        <p:spPr>
          <a:xfrm>
            <a:off x="1981200" y="1676400"/>
            <a:ext cx="8229600" cy="4114800"/>
          </a:xfrm>
        </p:spPr>
        <p:txBody>
          <a:bodyPr>
            <a:normAutofit/>
          </a:bodyPr>
          <a:lstStyle/>
          <a:p>
            <a:r>
              <a:rPr lang="en-US" altLang="en-US" sz="3600"/>
              <a:t>EBM is an approach to practice and teaching that integrates pathophysiologic rationale, caregiver experience, and patient preferences with valid and current clinical research evidence. Most of the weight is given to the results of rigorous research.</a:t>
            </a:r>
          </a:p>
          <a:p>
            <a:endParaRPr lang="en-US" altLang="en-US" smtClean="0"/>
          </a:p>
        </p:txBody>
      </p:sp>
    </p:spTree>
    <p:extLst>
      <p:ext uri="{BB962C8B-B14F-4D97-AF65-F5344CB8AC3E}">
        <p14:creationId xmlns:p14="http://schemas.microsoft.com/office/powerpoint/2010/main" val="2886232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rmAutofit fontScale="90000"/>
          </a:bodyPr>
          <a:lstStyle/>
          <a:p>
            <a:pPr>
              <a:defRPr/>
            </a:pPr>
            <a:r>
              <a:rPr lang="en-US" dirty="0" smtClean="0">
                <a:solidFill>
                  <a:schemeClr val="tx2">
                    <a:tint val="100000"/>
                    <a:satMod val="250000"/>
                  </a:schemeClr>
                </a:solidFill>
              </a:rPr>
              <a:t>To practice EBM:</a:t>
            </a:r>
            <a:endParaRPr lang="en-US" dirty="0">
              <a:solidFill>
                <a:schemeClr val="tx2">
                  <a:tint val="100000"/>
                  <a:satMod val="250000"/>
                </a:schemeClr>
              </a:solidFill>
            </a:endParaRPr>
          </a:p>
        </p:txBody>
      </p:sp>
      <p:sp>
        <p:nvSpPr>
          <p:cNvPr id="3" name="Content Placeholder 2"/>
          <p:cNvSpPr>
            <a:spLocks noGrp="1"/>
          </p:cNvSpPr>
          <p:nvPr>
            <p:ph idx="1"/>
          </p:nvPr>
        </p:nvSpPr>
        <p:spPr>
          <a:xfrm>
            <a:off x="1981200" y="1600200"/>
            <a:ext cx="8229600" cy="4694238"/>
          </a:xfrm>
        </p:spPr>
        <p:txBody>
          <a:bodyPr>
            <a:normAutofit fontScale="92500" lnSpcReduction="10000"/>
          </a:bodyPr>
          <a:lstStyle/>
          <a:p>
            <a:pPr marL="320040" indent="-320040">
              <a:buFont typeface="Wingdings 2"/>
              <a:buChar char=""/>
              <a:defRPr/>
            </a:pPr>
            <a:r>
              <a:rPr lang="en-US" dirty="0" smtClean="0"/>
              <a:t>Practitioners change their way of thinking about clinical problem solving </a:t>
            </a:r>
          </a:p>
          <a:p>
            <a:pPr marL="320040" indent="-320040">
              <a:buFont typeface="Wingdings 2"/>
              <a:buChar char=""/>
              <a:defRPr/>
            </a:pPr>
            <a:r>
              <a:rPr lang="en-US" dirty="0"/>
              <a:t>P</a:t>
            </a:r>
            <a:r>
              <a:rPr lang="en-US" dirty="0" smtClean="0"/>
              <a:t>lace a lower value on authority unsupported by empirical evidence</a:t>
            </a:r>
          </a:p>
          <a:p>
            <a:pPr marL="320040" indent="-320040">
              <a:buFont typeface="Wingdings 2"/>
              <a:buChar char=""/>
              <a:defRPr/>
            </a:pPr>
            <a:r>
              <a:rPr lang="en-US" dirty="0"/>
              <a:t>D</a:t>
            </a:r>
            <a:r>
              <a:rPr lang="en-US" dirty="0" smtClean="0"/>
              <a:t>ecision making requires careful examination of the evidence</a:t>
            </a:r>
          </a:p>
          <a:p>
            <a:pPr marL="320040" indent="-320040">
              <a:buFont typeface="Wingdings 2"/>
              <a:buChar char=""/>
              <a:defRPr/>
            </a:pPr>
            <a:r>
              <a:rPr lang="en-US" dirty="0"/>
              <a:t>U</a:t>
            </a:r>
            <a:r>
              <a:rPr lang="en-US" dirty="0" smtClean="0"/>
              <a:t>ses a set of formal rules, applied in an explicit manner</a:t>
            </a:r>
          </a:p>
          <a:p>
            <a:pPr marL="320040" indent="-320040">
              <a:buFont typeface="Wingdings 2"/>
              <a:buChar char=""/>
              <a:defRPr/>
            </a:pPr>
            <a:r>
              <a:rPr lang="en-US" dirty="0"/>
              <a:t>R</a:t>
            </a:r>
            <a:r>
              <a:rPr lang="en-US" dirty="0" smtClean="0"/>
              <a:t>equires the judicious application of research findings in the patient context</a:t>
            </a:r>
          </a:p>
          <a:p>
            <a:pPr marL="320040" indent="-320040">
              <a:buFont typeface="Wingdings 2"/>
              <a:buChar char=""/>
              <a:defRPr/>
            </a:pPr>
            <a:r>
              <a:rPr lang="en-US" dirty="0" smtClean="0"/>
              <a:t>Requires a sense of the availability of resources, and an understanding of the values of those involved in the clinical decision</a:t>
            </a:r>
            <a:endParaRPr lang="en-US" dirty="0"/>
          </a:p>
        </p:txBody>
      </p:sp>
    </p:spTree>
    <p:extLst>
      <p:ext uri="{BB962C8B-B14F-4D97-AF65-F5344CB8AC3E}">
        <p14:creationId xmlns:p14="http://schemas.microsoft.com/office/powerpoint/2010/main" val="10421119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healthblog.ncpa.org/wp-content/uploads/2013/04/Evidence-Based-Practice-Tools-Summar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0150" y="533401"/>
            <a:ext cx="4305300" cy="42957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665541" y="5484540"/>
            <a:ext cx="2213876" cy="369332"/>
          </a:xfrm>
          <a:prstGeom prst="rect">
            <a:avLst/>
          </a:prstGeom>
          <a:noFill/>
        </p:spPr>
        <p:txBody>
          <a:bodyPr wrap="none" rtlCol="0">
            <a:spAutoFit/>
          </a:bodyPr>
          <a:lstStyle/>
          <a:p>
            <a:r>
              <a:rPr lang="en-US" dirty="0"/>
              <a:t>Hierarchy of Evidence</a:t>
            </a:r>
            <a:endParaRPr lang="en-US" dirty="0"/>
          </a:p>
        </p:txBody>
      </p:sp>
    </p:spTree>
    <p:extLst>
      <p:ext uri="{BB962C8B-B14F-4D97-AF65-F5344CB8AC3E}">
        <p14:creationId xmlns:p14="http://schemas.microsoft.com/office/powerpoint/2010/main" val="16708386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Cochrane Database for Systematic Reviews</a:t>
            </a:r>
            <a:endParaRPr lang="en-US" dirty="0"/>
          </a:p>
        </p:txBody>
      </p:sp>
      <p:sp>
        <p:nvSpPr>
          <p:cNvPr id="3" name="Content Placeholder 2"/>
          <p:cNvSpPr>
            <a:spLocks noGrp="1"/>
          </p:cNvSpPr>
          <p:nvPr>
            <p:ph sz="quarter" idx="1"/>
          </p:nvPr>
        </p:nvSpPr>
        <p:spPr/>
        <p:txBody>
          <a:bodyPr/>
          <a:lstStyle/>
          <a:p>
            <a:r>
              <a:rPr lang="en-US" dirty="0" smtClean="0"/>
              <a:t>Gold standard for use in EBM</a:t>
            </a:r>
          </a:p>
          <a:p>
            <a:r>
              <a:rPr lang="en-US" dirty="0" smtClean="0"/>
              <a:t>Rigorous process for identifying studies to include</a:t>
            </a:r>
          </a:p>
          <a:p>
            <a:r>
              <a:rPr lang="en-US" dirty="0" smtClean="0"/>
              <a:t>Evaluates study strengths and weaknesses</a:t>
            </a:r>
          </a:p>
          <a:p>
            <a:r>
              <a:rPr lang="en-US" dirty="0" smtClean="0"/>
              <a:t>5,000 reviews and 2,000 protocols</a:t>
            </a:r>
          </a:p>
          <a:p>
            <a:r>
              <a:rPr lang="en-US" dirty="0" smtClean="0"/>
              <a:t>EBM/EBP databases:     USA Biomedical Library</a:t>
            </a:r>
          </a:p>
          <a:p>
            <a:pPr marL="0" indent="0">
              <a:buNone/>
            </a:pPr>
            <a:r>
              <a:rPr lang="en-US" dirty="0"/>
              <a:t>	</a:t>
            </a:r>
            <a:r>
              <a:rPr lang="en-US" dirty="0" smtClean="0"/>
              <a:t>Evidence based healthcare        EBM/EBP 	databases        Cochrane Library</a:t>
            </a:r>
            <a:endParaRPr lang="en-US" dirty="0"/>
          </a:p>
        </p:txBody>
      </p:sp>
      <p:sp>
        <p:nvSpPr>
          <p:cNvPr id="4" name="Right Arrow 3"/>
          <p:cNvSpPr/>
          <p:nvPr/>
        </p:nvSpPr>
        <p:spPr>
          <a:xfrm>
            <a:off x="9601200" y="36576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Arrow 4"/>
          <p:cNvSpPr/>
          <p:nvPr/>
        </p:nvSpPr>
        <p:spPr>
          <a:xfrm>
            <a:off x="6934200" y="4191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4419600" y="45720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89621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Meta Analysis</a:t>
            </a:r>
            <a:endParaRPr lang="en-US" dirty="0">
              <a:solidFill>
                <a:schemeClr val="tx2">
                  <a:tint val="100000"/>
                  <a:satMod val="250000"/>
                </a:schemeClr>
              </a:solidFill>
            </a:endParaRPr>
          </a:p>
        </p:txBody>
      </p:sp>
      <p:sp>
        <p:nvSpPr>
          <p:cNvPr id="43011" name="Content Placeholder 2"/>
          <p:cNvSpPr>
            <a:spLocks noGrp="1"/>
          </p:cNvSpPr>
          <p:nvPr>
            <p:ph idx="1"/>
          </p:nvPr>
        </p:nvSpPr>
        <p:spPr/>
        <p:txBody>
          <a:bodyPr/>
          <a:lstStyle/>
          <a:p>
            <a:r>
              <a:rPr lang="en-US" altLang="en-US" smtClean="0"/>
              <a:t>Summations of similar studies to draw a unified conclusion</a:t>
            </a:r>
          </a:p>
          <a:p>
            <a:r>
              <a:rPr lang="en-US" altLang="en-US" smtClean="0"/>
              <a:t>Strongest when the studies are RCTs</a:t>
            </a:r>
          </a:p>
          <a:p>
            <a:r>
              <a:rPr lang="en-US" altLang="en-US" smtClean="0"/>
              <a:t>Quantitative method</a:t>
            </a:r>
          </a:p>
          <a:p>
            <a:r>
              <a:rPr lang="en-US" altLang="en-US" smtClean="0"/>
              <a:t>Four step method: literature review, calculation of effect size for each study, determination of a composite effect size, calculation of a failsafe number to assess the certainty of composite size</a:t>
            </a:r>
          </a:p>
        </p:txBody>
      </p:sp>
    </p:spTree>
    <p:extLst>
      <p:ext uri="{BB962C8B-B14F-4D97-AF65-F5344CB8AC3E}">
        <p14:creationId xmlns:p14="http://schemas.microsoft.com/office/powerpoint/2010/main" val="28405805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Randomized Clinical Trials</a:t>
            </a:r>
            <a:endParaRPr lang="en-US" dirty="0">
              <a:solidFill>
                <a:schemeClr val="tx2">
                  <a:tint val="100000"/>
                  <a:satMod val="250000"/>
                </a:schemeClr>
              </a:solidFill>
            </a:endParaRPr>
          </a:p>
        </p:txBody>
      </p:sp>
      <p:sp>
        <p:nvSpPr>
          <p:cNvPr id="44035" name="Content Placeholder 2"/>
          <p:cNvSpPr>
            <a:spLocks noGrp="1"/>
          </p:cNvSpPr>
          <p:nvPr>
            <p:ph idx="1"/>
          </p:nvPr>
        </p:nvSpPr>
        <p:spPr/>
        <p:txBody>
          <a:bodyPr/>
          <a:lstStyle/>
          <a:p>
            <a:r>
              <a:rPr lang="en-US" altLang="en-US" smtClean="0"/>
              <a:t>Random assignment of patients </a:t>
            </a:r>
          </a:p>
          <a:p>
            <a:r>
              <a:rPr lang="en-US" altLang="en-US" smtClean="0"/>
              <a:t>Increased sample size increases the strength of the argument</a:t>
            </a:r>
          </a:p>
          <a:p>
            <a:r>
              <a:rPr lang="en-US" altLang="en-US" smtClean="0"/>
              <a:t>Blinding further increases the strength of the treatment</a:t>
            </a:r>
          </a:p>
          <a:p>
            <a:r>
              <a:rPr lang="en-US" altLang="en-US" smtClean="0"/>
              <a:t>Typical drug study</a:t>
            </a:r>
          </a:p>
        </p:txBody>
      </p:sp>
    </p:spTree>
    <p:extLst>
      <p:ext uri="{BB962C8B-B14F-4D97-AF65-F5344CB8AC3E}">
        <p14:creationId xmlns:p14="http://schemas.microsoft.com/office/powerpoint/2010/main" val="39101928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Systematic Reviews of Observational Studies</a:t>
            </a:r>
            <a:endParaRPr lang="en-US" dirty="0">
              <a:solidFill>
                <a:schemeClr val="tx2">
                  <a:tint val="100000"/>
                  <a:satMod val="250000"/>
                </a:schemeClr>
              </a:solidFill>
            </a:endParaRPr>
          </a:p>
        </p:txBody>
      </p:sp>
      <p:sp>
        <p:nvSpPr>
          <p:cNvPr id="45059" name="Content Placeholder 2"/>
          <p:cNvSpPr>
            <a:spLocks noGrp="1"/>
          </p:cNvSpPr>
          <p:nvPr>
            <p:ph idx="1"/>
          </p:nvPr>
        </p:nvSpPr>
        <p:spPr/>
        <p:txBody>
          <a:bodyPr/>
          <a:lstStyle/>
          <a:p>
            <a:r>
              <a:rPr lang="en-US" altLang="en-US" smtClean="0"/>
              <a:t>Patients are allocated based on their or the clinician</a:t>
            </a:r>
            <a:r>
              <a:rPr lang="en-US" altLang="en-US" smtClean="0">
                <a:sym typeface="WP TypographicSymbols" pitchFamily="2" charset="0"/>
              </a:rPr>
              <a:t>’</a:t>
            </a:r>
            <a:r>
              <a:rPr lang="en-US" altLang="en-US" smtClean="0"/>
              <a:t>s preference</a:t>
            </a:r>
          </a:p>
          <a:p>
            <a:r>
              <a:rPr lang="en-US" altLang="en-US" smtClean="0"/>
              <a:t>Blinding is not possible</a:t>
            </a:r>
          </a:p>
          <a:p>
            <a:r>
              <a:rPr lang="en-US" altLang="en-US" smtClean="0"/>
              <a:t>Results of these studies often coincide with the results of RCTs</a:t>
            </a:r>
          </a:p>
          <a:p>
            <a:r>
              <a:rPr lang="en-US" altLang="en-US" smtClean="0"/>
              <a:t>Oxygen therapy during exercise increased exercise tolerance and dyspnea in COPD</a:t>
            </a:r>
          </a:p>
        </p:txBody>
      </p:sp>
    </p:spTree>
    <p:extLst>
      <p:ext uri="{BB962C8B-B14F-4D97-AF65-F5344CB8AC3E}">
        <p14:creationId xmlns:p14="http://schemas.microsoft.com/office/powerpoint/2010/main" val="215220007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The Process of EBM Research</a:t>
            </a:r>
            <a:endParaRPr lang="en-US" dirty="0">
              <a:solidFill>
                <a:schemeClr val="tx2">
                  <a:tint val="100000"/>
                  <a:satMod val="250000"/>
                </a:schemeClr>
              </a:solidFill>
            </a:endParaRPr>
          </a:p>
        </p:txBody>
      </p:sp>
      <p:sp>
        <p:nvSpPr>
          <p:cNvPr id="46083" name="Content Placeholder 2"/>
          <p:cNvSpPr>
            <a:spLocks noGrp="1"/>
          </p:cNvSpPr>
          <p:nvPr>
            <p:ph idx="1"/>
          </p:nvPr>
        </p:nvSpPr>
        <p:spPr/>
        <p:txBody>
          <a:bodyPr/>
          <a:lstStyle/>
          <a:p>
            <a:r>
              <a:rPr lang="en-US" altLang="en-US" sz="4000"/>
              <a:t>Formulating the Question</a:t>
            </a:r>
          </a:p>
          <a:p>
            <a:pPr lvl="1"/>
            <a:r>
              <a:rPr lang="en-US" altLang="en-US" sz="3600"/>
              <a:t>pertinence to your practice</a:t>
            </a:r>
          </a:p>
          <a:p>
            <a:pPr lvl="1"/>
            <a:r>
              <a:rPr lang="en-US" altLang="en-US" sz="3600"/>
              <a:t>process relies on a clear question (PICO)</a:t>
            </a:r>
          </a:p>
          <a:p>
            <a:pPr lvl="1"/>
            <a:r>
              <a:rPr lang="en-US" altLang="en-US" sz="3600"/>
              <a:t>focus the question on the patient</a:t>
            </a:r>
            <a:r>
              <a:rPr lang="en-US" altLang="en-US" sz="3600">
                <a:sym typeface="WP TypographicSymbols" pitchFamily="2" charset="0"/>
              </a:rPr>
              <a:t>’</a:t>
            </a:r>
            <a:r>
              <a:rPr lang="en-US" altLang="en-US" sz="3600"/>
              <a:t>s needs</a:t>
            </a:r>
          </a:p>
        </p:txBody>
      </p:sp>
    </p:spTree>
    <p:extLst>
      <p:ext uri="{BB962C8B-B14F-4D97-AF65-F5344CB8AC3E}">
        <p14:creationId xmlns:p14="http://schemas.microsoft.com/office/powerpoint/2010/main" val="38774925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PICO</a:t>
            </a:r>
            <a:endParaRPr lang="en-US" dirty="0">
              <a:solidFill>
                <a:schemeClr val="tx2">
                  <a:tint val="100000"/>
                  <a:satMod val="250000"/>
                </a:schemeClr>
              </a:solidFill>
            </a:endParaRPr>
          </a:p>
        </p:txBody>
      </p:sp>
      <p:sp>
        <p:nvSpPr>
          <p:cNvPr id="47107" name="Content Placeholder 2"/>
          <p:cNvSpPr>
            <a:spLocks noGrp="1"/>
          </p:cNvSpPr>
          <p:nvPr>
            <p:ph idx="1"/>
          </p:nvPr>
        </p:nvSpPr>
        <p:spPr/>
        <p:txBody>
          <a:bodyPr/>
          <a:lstStyle/>
          <a:p>
            <a:r>
              <a:rPr lang="en-US" altLang="en-US" smtClean="0"/>
              <a:t>Patient or problem</a:t>
            </a:r>
          </a:p>
          <a:p>
            <a:r>
              <a:rPr lang="en-US" altLang="en-US" smtClean="0"/>
              <a:t>Intervention, prognostic factor, or exposure</a:t>
            </a:r>
          </a:p>
          <a:p>
            <a:r>
              <a:rPr lang="en-US" altLang="en-US" smtClean="0"/>
              <a:t>Comparison</a:t>
            </a:r>
          </a:p>
          <a:p>
            <a:r>
              <a:rPr lang="en-US" altLang="en-US" smtClean="0"/>
              <a:t>Outcomes</a:t>
            </a:r>
          </a:p>
        </p:txBody>
      </p:sp>
    </p:spTree>
    <p:extLst>
      <p:ext uri="{BB962C8B-B14F-4D97-AF65-F5344CB8AC3E}">
        <p14:creationId xmlns:p14="http://schemas.microsoft.com/office/powerpoint/2010/main" val="4764188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685800"/>
          </a:xfrm>
        </p:spPr>
        <p:txBody>
          <a:bodyPr>
            <a:normAutofit fontScale="90000"/>
          </a:bodyPr>
          <a:lstStyle/>
          <a:p>
            <a:pPr>
              <a:defRPr/>
            </a:pPr>
            <a:r>
              <a:rPr lang="en-US" dirty="0" smtClean="0">
                <a:solidFill>
                  <a:schemeClr val="tx2">
                    <a:tint val="100000"/>
                    <a:satMod val="250000"/>
                  </a:schemeClr>
                </a:solidFill>
              </a:rPr>
              <a:t>Gathering the Evidence</a:t>
            </a:r>
            <a:endParaRPr lang="en-US" dirty="0">
              <a:solidFill>
                <a:schemeClr val="tx2">
                  <a:tint val="100000"/>
                  <a:satMod val="250000"/>
                </a:schemeClr>
              </a:solidFill>
            </a:endParaRPr>
          </a:p>
        </p:txBody>
      </p:sp>
      <p:sp>
        <p:nvSpPr>
          <p:cNvPr id="48131" name="Content Placeholder 2"/>
          <p:cNvSpPr>
            <a:spLocks noGrp="1"/>
          </p:cNvSpPr>
          <p:nvPr>
            <p:ph idx="1"/>
          </p:nvPr>
        </p:nvSpPr>
        <p:spPr>
          <a:xfrm>
            <a:off x="1981200" y="1371600"/>
            <a:ext cx="8229600" cy="5334000"/>
          </a:xfrm>
        </p:spPr>
        <p:txBody>
          <a:bodyPr/>
          <a:lstStyle/>
          <a:p>
            <a:r>
              <a:rPr lang="en-US" altLang="en-US" dirty="0" smtClean="0"/>
              <a:t>EBM reviews-ACP Journal Club</a:t>
            </a:r>
          </a:p>
          <a:p>
            <a:pPr lvl="1"/>
            <a:r>
              <a:rPr lang="en-US" altLang="en-US" dirty="0" smtClean="0"/>
              <a:t>www.acponline.org</a:t>
            </a:r>
          </a:p>
          <a:p>
            <a:r>
              <a:rPr lang="en-US" altLang="en-US" dirty="0" smtClean="0"/>
              <a:t>Clinical Evidence</a:t>
            </a:r>
          </a:p>
          <a:p>
            <a:pPr lvl="1"/>
            <a:r>
              <a:rPr lang="en-US" altLang="en-US" dirty="0" smtClean="0"/>
              <a:t>www.clinicalevidence.org</a:t>
            </a:r>
          </a:p>
          <a:p>
            <a:r>
              <a:rPr lang="en-US" altLang="en-US" dirty="0" smtClean="0"/>
              <a:t>Cochrane Library</a:t>
            </a:r>
          </a:p>
          <a:p>
            <a:pPr lvl="1"/>
            <a:r>
              <a:rPr lang="en-US" altLang="en-US" dirty="0" smtClean="0"/>
              <a:t>www.cochranelibrary.com</a:t>
            </a:r>
          </a:p>
          <a:p>
            <a:r>
              <a:rPr lang="en-US" altLang="en-US" dirty="0" smtClean="0"/>
              <a:t>Medline at OVID</a:t>
            </a:r>
          </a:p>
          <a:p>
            <a:r>
              <a:rPr lang="en-US" altLang="en-US" dirty="0" smtClean="0"/>
              <a:t>Agency for Healthcare Research and Quality</a:t>
            </a:r>
          </a:p>
          <a:p>
            <a:pPr lvl="1"/>
            <a:r>
              <a:rPr lang="en-US" altLang="en-US" dirty="0" smtClean="0">
                <a:hlinkClick r:id="rId2"/>
              </a:rPr>
              <a:t>www.ahrq.gov</a:t>
            </a:r>
            <a:endParaRPr lang="en-US" altLang="en-US" dirty="0" smtClean="0"/>
          </a:p>
          <a:p>
            <a:r>
              <a:rPr lang="en-US" altLang="en-US" dirty="0" smtClean="0"/>
              <a:t>Evidence-based Guidelines</a:t>
            </a:r>
          </a:p>
          <a:p>
            <a:pPr lvl="1"/>
            <a:r>
              <a:rPr lang="en-US" altLang="en-US" dirty="0"/>
              <a:t>http://www.rcjournal.com/cpgs/</a:t>
            </a:r>
            <a:endParaRPr lang="en-US" altLang="en-US" dirty="0" smtClean="0"/>
          </a:p>
        </p:txBody>
      </p:sp>
    </p:spTree>
    <p:extLst>
      <p:ext uri="{BB962C8B-B14F-4D97-AF65-F5344CB8AC3E}">
        <p14:creationId xmlns:p14="http://schemas.microsoft.com/office/powerpoint/2010/main" val="25570845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EBM Metrics for a Diagnostic Test</a:t>
            </a:r>
            <a:endParaRPr lang="en-US" dirty="0">
              <a:solidFill>
                <a:schemeClr val="tx2">
                  <a:tint val="100000"/>
                  <a:satMod val="250000"/>
                </a:schemeClr>
              </a:solidFill>
            </a:endParaRPr>
          </a:p>
        </p:txBody>
      </p:sp>
      <p:sp>
        <p:nvSpPr>
          <p:cNvPr id="49155" name="Content Placeholder 2"/>
          <p:cNvSpPr>
            <a:spLocks noGrp="1"/>
          </p:cNvSpPr>
          <p:nvPr>
            <p:ph idx="1"/>
          </p:nvPr>
        </p:nvSpPr>
        <p:spPr/>
        <p:txBody>
          <a:bodyPr/>
          <a:lstStyle/>
          <a:p>
            <a:r>
              <a:rPr lang="en-US" altLang="en-US" smtClean="0"/>
              <a:t>True/false positives and negatives</a:t>
            </a:r>
          </a:p>
          <a:p>
            <a:r>
              <a:rPr lang="en-US" altLang="en-US" smtClean="0"/>
              <a:t>Specificity and sensitivity</a:t>
            </a:r>
          </a:p>
          <a:p>
            <a:r>
              <a:rPr lang="en-US" altLang="en-US" smtClean="0"/>
              <a:t>Likelihood ratio</a:t>
            </a:r>
          </a:p>
          <a:p>
            <a:r>
              <a:rPr lang="en-US" altLang="en-US" smtClean="0"/>
              <a:t>Positive and negative predictive value</a:t>
            </a:r>
          </a:p>
          <a:p>
            <a:r>
              <a:rPr lang="en-US" altLang="en-US" smtClean="0"/>
              <a:t>Diagnostic accuracy</a:t>
            </a:r>
          </a:p>
        </p:txBody>
      </p:sp>
    </p:spTree>
    <p:extLst>
      <p:ext uri="{BB962C8B-B14F-4D97-AF65-F5344CB8AC3E}">
        <p14:creationId xmlns:p14="http://schemas.microsoft.com/office/powerpoint/2010/main" val="35337834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True/false positives and negatives</a:t>
            </a:r>
            <a:endParaRPr lang="en-US" dirty="0">
              <a:solidFill>
                <a:schemeClr val="tx2">
                  <a:tint val="100000"/>
                  <a:satMod val="250000"/>
                </a:schemeClr>
              </a:solidFill>
            </a:endParaRPr>
          </a:p>
        </p:txBody>
      </p:sp>
      <p:sp>
        <p:nvSpPr>
          <p:cNvPr id="50179" name="Content Placeholder 2"/>
          <p:cNvSpPr>
            <a:spLocks noGrp="1"/>
          </p:cNvSpPr>
          <p:nvPr>
            <p:ph idx="1"/>
          </p:nvPr>
        </p:nvSpPr>
        <p:spPr/>
        <p:txBody>
          <a:bodyPr/>
          <a:lstStyle/>
          <a:p>
            <a:r>
              <a:rPr lang="en-US" altLang="en-US" smtClean="0"/>
              <a:t>True positive: reference standard and test result are positive</a:t>
            </a:r>
          </a:p>
          <a:p>
            <a:r>
              <a:rPr lang="en-US" altLang="en-US" smtClean="0"/>
              <a:t>True negative: reference standard and test result are both negative</a:t>
            </a:r>
          </a:p>
          <a:p>
            <a:r>
              <a:rPr lang="en-US" altLang="en-US" smtClean="0"/>
              <a:t>False positive: test result is positive, but reference standard is negative</a:t>
            </a:r>
          </a:p>
          <a:p>
            <a:r>
              <a:rPr lang="en-US" altLang="en-US" smtClean="0"/>
              <a:t>False negative: test result is negative, but reference standard is positive</a:t>
            </a:r>
          </a:p>
        </p:txBody>
      </p:sp>
    </p:spTree>
    <p:extLst>
      <p:ext uri="{BB962C8B-B14F-4D97-AF65-F5344CB8AC3E}">
        <p14:creationId xmlns:p14="http://schemas.microsoft.com/office/powerpoint/2010/main" val="39119991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Sensitivity and Specificity</a:t>
            </a:r>
            <a:endParaRPr lang="en-US" dirty="0">
              <a:solidFill>
                <a:schemeClr val="tx2">
                  <a:tint val="100000"/>
                  <a:satMod val="250000"/>
                </a:schemeClr>
              </a:solidFill>
            </a:endParaRPr>
          </a:p>
        </p:txBody>
      </p:sp>
      <p:sp>
        <p:nvSpPr>
          <p:cNvPr id="51203" name="Content Placeholder 2"/>
          <p:cNvSpPr>
            <a:spLocks noGrp="1"/>
          </p:cNvSpPr>
          <p:nvPr>
            <p:ph idx="1"/>
          </p:nvPr>
        </p:nvSpPr>
        <p:spPr/>
        <p:txBody>
          <a:bodyPr/>
          <a:lstStyle/>
          <a:p>
            <a:pPr>
              <a:lnSpc>
                <a:spcPct val="90000"/>
              </a:lnSpc>
            </a:pPr>
            <a:r>
              <a:rPr lang="en-US" altLang="en-US" smtClean="0"/>
              <a:t>Sensitivity: the ability of a test to correctly identify patients with the condition of interest. </a:t>
            </a:r>
          </a:p>
          <a:p>
            <a:pPr lvl="1">
              <a:lnSpc>
                <a:spcPct val="90000"/>
              </a:lnSpc>
            </a:pPr>
            <a:r>
              <a:rPr lang="en-US" altLang="en-US" smtClean="0"/>
              <a:t>“If the patient has the condition, how likely is she to have a positive test?”</a:t>
            </a:r>
          </a:p>
          <a:p>
            <a:pPr>
              <a:lnSpc>
                <a:spcPct val="90000"/>
              </a:lnSpc>
            </a:pPr>
            <a:endParaRPr lang="en-US" altLang="en-US" smtClean="0"/>
          </a:p>
          <a:p>
            <a:pPr>
              <a:lnSpc>
                <a:spcPct val="90000"/>
              </a:lnSpc>
            </a:pPr>
            <a:r>
              <a:rPr lang="en-US" altLang="en-US" smtClean="0"/>
              <a:t>Specificity: the ability of a test to correctly identify patients who do not have the condition. </a:t>
            </a:r>
          </a:p>
          <a:p>
            <a:pPr lvl="1">
              <a:lnSpc>
                <a:spcPct val="90000"/>
              </a:lnSpc>
            </a:pPr>
            <a:r>
              <a:rPr lang="en-US" altLang="en-US" smtClean="0"/>
              <a:t>“If the patient does not have the condition, how likely is she to have a negative test?”</a:t>
            </a:r>
          </a:p>
        </p:txBody>
      </p:sp>
    </p:spTree>
    <p:extLst>
      <p:ext uri="{BB962C8B-B14F-4D97-AF65-F5344CB8AC3E}">
        <p14:creationId xmlns:p14="http://schemas.microsoft.com/office/powerpoint/2010/main" val="2847501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Likelihood Ratio</a:t>
            </a:r>
            <a:endParaRPr lang="en-US" dirty="0">
              <a:solidFill>
                <a:schemeClr val="tx2">
                  <a:tint val="100000"/>
                  <a:satMod val="250000"/>
                </a:schemeClr>
              </a:solidFill>
            </a:endParaRPr>
          </a:p>
        </p:txBody>
      </p:sp>
      <p:sp>
        <p:nvSpPr>
          <p:cNvPr id="52227" name="Content Placeholder 2"/>
          <p:cNvSpPr>
            <a:spLocks noGrp="1"/>
          </p:cNvSpPr>
          <p:nvPr>
            <p:ph idx="1"/>
          </p:nvPr>
        </p:nvSpPr>
        <p:spPr/>
        <p:txBody>
          <a:bodyPr/>
          <a:lstStyle/>
          <a:p>
            <a:r>
              <a:rPr lang="en-US" altLang="en-US" dirty="0"/>
              <a:t>L</a:t>
            </a:r>
            <a:r>
              <a:rPr lang="en-US" altLang="en-US" dirty="0" smtClean="0"/>
              <a:t>ikelihood that a positive diagnostic test would be expected in a patient with a disorder of interest compared to the likelihood that the same result would be expected in a patient without the condition</a:t>
            </a:r>
          </a:p>
          <a:p>
            <a:r>
              <a:rPr lang="en-US" altLang="en-US" dirty="0" smtClean="0"/>
              <a:t>1 means no difference</a:t>
            </a:r>
          </a:p>
          <a:p>
            <a:r>
              <a:rPr lang="en-US" altLang="en-US" dirty="0" smtClean="0"/>
              <a:t>&gt;1 increases the probability that the target condition is present</a:t>
            </a:r>
          </a:p>
          <a:p>
            <a:r>
              <a:rPr lang="en-US" altLang="en-US" dirty="0" smtClean="0"/>
              <a:t>&lt; decreases the probability that the condition is present</a:t>
            </a:r>
          </a:p>
        </p:txBody>
      </p:sp>
    </p:spTree>
    <p:extLst>
      <p:ext uri="{BB962C8B-B14F-4D97-AF65-F5344CB8AC3E}">
        <p14:creationId xmlns:p14="http://schemas.microsoft.com/office/powerpoint/2010/main" val="11405854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Positive and Negative Predictive Value</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a:buFont typeface="Wingdings 2"/>
              <a:buChar char=""/>
              <a:defRPr/>
            </a:pPr>
            <a:r>
              <a:rPr lang="en-US" dirty="0" smtClean="0"/>
              <a:t>Positive predictive value is the probability that the condition of interest is present when the test is positive</a:t>
            </a:r>
          </a:p>
          <a:p>
            <a:pPr marL="320040" indent="-320040">
              <a:buFont typeface="Wingdings 2"/>
              <a:buChar char=""/>
              <a:defRPr/>
            </a:pPr>
            <a:r>
              <a:rPr lang="en-US" dirty="0" smtClean="0"/>
              <a:t>Negative predictive value is the probability that the condition of interest is absent when the test is negative</a:t>
            </a:r>
          </a:p>
          <a:p>
            <a:pPr marL="320040" indent="-320040">
              <a:buFont typeface="Wingdings 2"/>
              <a:buChar char=""/>
              <a:defRPr/>
            </a:pPr>
            <a:r>
              <a:rPr lang="en-US" dirty="0" smtClean="0"/>
              <a:t>These values are effected by the prevalence of the condition of interest, unlike sensitivity and specificity</a:t>
            </a:r>
          </a:p>
        </p:txBody>
      </p:sp>
    </p:spTree>
    <p:extLst>
      <p:ext uri="{BB962C8B-B14F-4D97-AF65-F5344CB8AC3E}">
        <p14:creationId xmlns:p14="http://schemas.microsoft.com/office/powerpoint/2010/main" val="5070608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Accuracy</a:t>
            </a:r>
            <a:endParaRPr lang="en-US" dirty="0"/>
          </a:p>
        </p:txBody>
      </p:sp>
      <p:sp>
        <p:nvSpPr>
          <p:cNvPr id="3" name="Content Placeholder 2"/>
          <p:cNvSpPr>
            <a:spLocks noGrp="1"/>
          </p:cNvSpPr>
          <p:nvPr>
            <p:ph sz="quarter" idx="1"/>
          </p:nvPr>
        </p:nvSpPr>
        <p:spPr/>
        <p:txBody>
          <a:bodyPr/>
          <a:lstStyle/>
          <a:p>
            <a:r>
              <a:rPr lang="en-US" dirty="0" smtClean="0"/>
              <a:t>The proportion of correct results out of all results</a:t>
            </a:r>
          </a:p>
          <a:p>
            <a:r>
              <a:rPr lang="en-US" dirty="0" smtClean="0"/>
              <a:t>Expressed as a percentage or decimal</a:t>
            </a:r>
            <a:endParaRPr lang="en-US" dirty="0"/>
          </a:p>
        </p:txBody>
      </p:sp>
    </p:spTree>
    <p:extLst>
      <p:ext uri="{BB962C8B-B14F-4D97-AF65-F5344CB8AC3E}">
        <p14:creationId xmlns:p14="http://schemas.microsoft.com/office/powerpoint/2010/main" val="89140114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EBM Metrics for Diagnostic </a:t>
            </a:r>
            <a:r>
              <a:rPr lang="en-US" dirty="0">
                <a:solidFill>
                  <a:schemeClr val="tx2">
                    <a:tint val="100000"/>
                    <a:satMod val="250000"/>
                  </a:schemeClr>
                </a:solidFill>
              </a:rPr>
              <a:t>T</a:t>
            </a:r>
            <a:r>
              <a:rPr lang="en-US" dirty="0" smtClean="0">
                <a:solidFill>
                  <a:schemeClr val="tx2">
                    <a:tint val="100000"/>
                    <a:satMod val="250000"/>
                  </a:schemeClr>
                </a:solidFill>
              </a:rPr>
              <a:t>ests</a:t>
            </a:r>
            <a:endParaRPr lang="en-US" dirty="0">
              <a:solidFill>
                <a:schemeClr val="tx2">
                  <a:tint val="100000"/>
                  <a:satMod val="250000"/>
                </a:schemeClr>
              </a:solidFill>
            </a:endParaRPr>
          </a:p>
        </p:txBody>
      </p:sp>
      <p:sp>
        <p:nvSpPr>
          <p:cNvPr id="54275" name="Content Placeholder 2"/>
          <p:cNvSpPr>
            <a:spLocks noGrp="1"/>
          </p:cNvSpPr>
          <p:nvPr>
            <p:ph idx="1"/>
          </p:nvPr>
        </p:nvSpPr>
        <p:spPr/>
        <p:txBody>
          <a:bodyPr/>
          <a:lstStyle/>
          <a:p>
            <a:endParaRPr lang="en-US" altLang="en-US" smtClean="0"/>
          </a:p>
        </p:txBody>
      </p:sp>
      <p:pic>
        <p:nvPicPr>
          <p:cNvPr id="5427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133601"/>
            <a:ext cx="74676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6083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0" y="533400"/>
            <a:ext cx="8229600" cy="1524000"/>
          </a:xfrm>
        </p:spPr>
        <p:txBody>
          <a:bodyPr/>
          <a:lstStyle/>
          <a:p>
            <a:pPr>
              <a:defRPr/>
            </a:pPr>
            <a:endParaRPr lang="en-US" dirty="0">
              <a:solidFill>
                <a:schemeClr val="tx2">
                  <a:tint val="100000"/>
                  <a:satMod val="250000"/>
                </a:schemeClr>
              </a:solidFill>
            </a:endParaRPr>
          </a:p>
        </p:txBody>
      </p:sp>
      <p:pic>
        <p:nvPicPr>
          <p:cNvPr id="552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28600"/>
            <a:ext cx="80772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0507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EBM metrics for a diagnostic test</a:t>
            </a:r>
            <a:endParaRPr lang="en-US" dirty="0">
              <a:solidFill>
                <a:schemeClr val="tx2">
                  <a:tint val="100000"/>
                  <a:satMod val="250000"/>
                </a:schemeClr>
              </a:solidFill>
            </a:endParaRPr>
          </a:p>
        </p:txBody>
      </p:sp>
      <p:sp>
        <p:nvSpPr>
          <p:cNvPr id="56323" name="Content Placeholder 2"/>
          <p:cNvSpPr>
            <a:spLocks noGrp="1"/>
          </p:cNvSpPr>
          <p:nvPr>
            <p:ph idx="1"/>
          </p:nvPr>
        </p:nvSpPr>
        <p:spPr/>
        <p:txBody>
          <a:bodyPr/>
          <a:lstStyle/>
          <a:p>
            <a:r>
              <a:rPr lang="en-US" altLang="en-US" dirty="0" smtClean="0"/>
              <a:t>Receiver Operating Curve (ROC): plots the true positive rate against the false positive rate over a range of cutoff values</a:t>
            </a:r>
          </a:p>
          <a:p>
            <a:endParaRPr lang="en-US" altLang="en-US" dirty="0" smtClean="0"/>
          </a:p>
          <a:p>
            <a:endParaRPr lang="en-US" altLang="en-US" dirty="0" smtClean="0"/>
          </a:p>
        </p:txBody>
      </p:sp>
      <p:pic>
        <p:nvPicPr>
          <p:cNvPr id="563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1" y="3352801"/>
            <a:ext cx="3273425"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TextBox 4"/>
          <p:cNvSpPr txBox="1">
            <a:spLocks noChangeArrowheads="1"/>
          </p:cNvSpPr>
          <p:nvPr/>
        </p:nvSpPr>
        <p:spPr bwMode="auto">
          <a:xfrm>
            <a:off x="7924801" y="3581400"/>
            <a:ext cx="2047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a:latin typeface="Corbel" pitchFamily="34" charset="0"/>
              </a:rPr>
              <a:t>ROC for the RSBI </a:t>
            </a:r>
          </a:p>
        </p:txBody>
      </p:sp>
    </p:spTree>
    <p:extLst>
      <p:ext uri="{BB962C8B-B14F-4D97-AF65-F5344CB8AC3E}">
        <p14:creationId xmlns:p14="http://schemas.microsoft.com/office/powerpoint/2010/main" val="400221668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57347" name="Content Placeholder 2"/>
          <p:cNvSpPr>
            <a:spLocks noGrp="1"/>
          </p:cNvSpPr>
          <p:nvPr>
            <p:ph idx="1"/>
          </p:nvPr>
        </p:nvSpPr>
        <p:spPr/>
        <p:txBody>
          <a:bodyPr/>
          <a:lstStyle/>
          <a:p>
            <a:r>
              <a:rPr lang="en-US" altLang="en-US" smtClean="0"/>
              <a:t>Controlled event rate</a:t>
            </a:r>
          </a:p>
          <a:p>
            <a:r>
              <a:rPr lang="en-US" altLang="en-US" smtClean="0"/>
              <a:t>Experimental event rate</a:t>
            </a:r>
          </a:p>
          <a:p>
            <a:r>
              <a:rPr lang="en-US" altLang="en-US" smtClean="0"/>
              <a:t>Relative risk</a:t>
            </a:r>
          </a:p>
          <a:p>
            <a:r>
              <a:rPr lang="en-US" altLang="en-US" smtClean="0"/>
              <a:t>Relative risk reduction</a:t>
            </a:r>
          </a:p>
          <a:p>
            <a:r>
              <a:rPr lang="en-US" altLang="en-US" smtClean="0"/>
              <a:t>Absolute risk reduction</a:t>
            </a:r>
          </a:p>
          <a:p>
            <a:r>
              <a:rPr lang="en-US" altLang="en-US" smtClean="0"/>
              <a:t>Number needed to treat</a:t>
            </a:r>
          </a:p>
          <a:p>
            <a:r>
              <a:rPr lang="en-US" altLang="en-US" smtClean="0"/>
              <a:t>Odds ratio</a:t>
            </a:r>
          </a:p>
        </p:txBody>
      </p:sp>
    </p:spTree>
    <p:extLst>
      <p:ext uri="{BB962C8B-B14F-4D97-AF65-F5344CB8AC3E}">
        <p14:creationId xmlns:p14="http://schemas.microsoft.com/office/powerpoint/2010/main" val="40840170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8229600" cy="457200"/>
          </a:xfrm>
        </p:spPr>
        <p:txBody>
          <a:bodyPr>
            <a:normAutofit fontScale="90000"/>
          </a:bodyPr>
          <a:lstStyle/>
          <a:p>
            <a:pPr>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65539" name="Content Placeholder 2"/>
          <p:cNvSpPr>
            <a:spLocks noGrp="1"/>
          </p:cNvSpPr>
          <p:nvPr>
            <p:ph idx="1"/>
          </p:nvPr>
        </p:nvSpPr>
        <p:spPr>
          <a:xfrm>
            <a:off x="1981200" y="1600200"/>
            <a:ext cx="8229600" cy="4953000"/>
          </a:xfrm>
        </p:spPr>
        <p:txBody>
          <a:bodyPr>
            <a:normAutofit/>
          </a:bodyPr>
          <a:lstStyle/>
          <a:p>
            <a:pPr>
              <a:defRPr/>
            </a:pPr>
            <a:r>
              <a:rPr lang="en-US" dirty="0" smtClean="0"/>
              <a:t>Controlled event rate: proportion of patients in the control group in whom the event is observed</a:t>
            </a:r>
          </a:p>
          <a:p>
            <a:pPr>
              <a:defRPr/>
            </a:pPr>
            <a:r>
              <a:rPr lang="en-US" dirty="0" smtClean="0"/>
              <a:t>Experimental event rate: proportion of patients in the experimental group in whom the event is observed</a:t>
            </a:r>
          </a:p>
          <a:p>
            <a:pPr>
              <a:defRPr/>
            </a:pPr>
            <a:r>
              <a:rPr lang="en-US" dirty="0" smtClean="0"/>
              <a:t>Relative risk: ratio of the risk of an event in the experimental group to that in the control group</a:t>
            </a:r>
          </a:p>
          <a:p>
            <a:pPr lvl="1">
              <a:defRPr/>
            </a:pPr>
            <a:r>
              <a:rPr lang="en-US" dirty="0" smtClean="0"/>
              <a:t>&lt;1 indicates a benefit from the intervention</a:t>
            </a:r>
          </a:p>
          <a:p>
            <a:pPr lvl="1">
              <a:defRPr/>
            </a:pPr>
            <a:r>
              <a:rPr lang="en-US" dirty="0" smtClean="0"/>
              <a:t>&gt;1 indicates harm from the intervention</a:t>
            </a:r>
          </a:p>
          <a:p>
            <a:pPr lvl="1">
              <a:defRPr/>
            </a:pPr>
            <a:r>
              <a:rPr lang="en-US" dirty="0" smtClean="0"/>
              <a:t>1=no effect of the intervention</a:t>
            </a:r>
          </a:p>
          <a:p>
            <a:pPr lvl="1">
              <a:defRPr/>
            </a:pPr>
            <a:r>
              <a:rPr lang="en-US" dirty="0" smtClean="0"/>
              <a:t>If the associated CI does not include 1, it is statistically significant</a:t>
            </a:r>
          </a:p>
        </p:txBody>
      </p:sp>
    </p:spTree>
    <p:extLst>
      <p:ext uri="{BB962C8B-B14F-4D97-AF65-F5344CB8AC3E}">
        <p14:creationId xmlns:p14="http://schemas.microsoft.com/office/powerpoint/2010/main" val="259146969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a:bodyPr>
          <a:lstStyle/>
          <a:p>
            <a:pPr marL="320040" indent="-320040">
              <a:buFont typeface="Wingdings 2"/>
              <a:buChar char=""/>
              <a:defRPr/>
            </a:pPr>
            <a:r>
              <a:rPr lang="en-US" dirty="0" smtClean="0"/>
              <a:t>Relative risk reduction: estimate of the proportion of baseline risk that is removed by the therapy</a:t>
            </a:r>
          </a:p>
          <a:p>
            <a:pPr marL="320040" indent="-320040">
              <a:buFont typeface="Wingdings 2"/>
              <a:buChar char=""/>
              <a:defRPr/>
            </a:pPr>
            <a:r>
              <a:rPr lang="en-US" dirty="0" smtClean="0"/>
              <a:t>Absolute risk reduction: difference in the absolute risk (% of patients with an outcome) in the experimental event rate versus the control event rate</a:t>
            </a:r>
          </a:p>
          <a:p>
            <a:pPr marL="320040" indent="-320040">
              <a:buFont typeface="Wingdings 2"/>
              <a:buChar char=""/>
              <a:defRPr/>
            </a:pPr>
            <a:r>
              <a:rPr lang="en-US" dirty="0" smtClean="0"/>
              <a:t>Number needed to treat: number of patients who need to be treated to prevent one bad outcome</a:t>
            </a:r>
          </a:p>
          <a:p>
            <a:pPr marL="320040" indent="-320040">
              <a:buFont typeface="Wingdings 2"/>
              <a:buChar char=""/>
              <a:defRPr/>
            </a:pPr>
            <a:endParaRPr lang="en-US" dirty="0"/>
          </a:p>
        </p:txBody>
      </p:sp>
    </p:spTree>
    <p:extLst>
      <p:ext uri="{BB962C8B-B14F-4D97-AF65-F5344CB8AC3E}">
        <p14:creationId xmlns:p14="http://schemas.microsoft.com/office/powerpoint/2010/main" val="34765026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solidFill>
                  <a:schemeClr val="tx2">
                    <a:tint val="100000"/>
                    <a:satMod val="250000"/>
                  </a:schemeClr>
                </a:solidFill>
              </a:rPr>
              <a:t>EBM metrics for a Therapy</a:t>
            </a:r>
            <a:endParaRPr lang="en-US" dirty="0">
              <a:solidFill>
                <a:schemeClr val="tx2">
                  <a:tint val="100000"/>
                  <a:satMod val="250000"/>
                </a:schemeClr>
              </a:solidFill>
            </a:endParaRPr>
          </a:p>
        </p:txBody>
      </p:sp>
      <p:sp>
        <p:nvSpPr>
          <p:cNvPr id="60419" name="Content Placeholder 4"/>
          <p:cNvSpPr>
            <a:spLocks noGrp="1"/>
          </p:cNvSpPr>
          <p:nvPr>
            <p:ph idx="1"/>
          </p:nvPr>
        </p:nvSpPr>
        <p:spPr/>
        <p:txBody>
          <a:bodyPr/>
          <a:lstStyle/>
          <a:p>
            <a:r>
              <a:rPr lang="en-US" altLang="en-US" dirty="0" smtClean="0"/>
              <a:t>Odds ratio: the ratio of the odds in the experimental group to the odds of the same event in the control group</a:t>
            </a:r>
          </a:p>
          <a:p>
            <a:pPr lvl="1"/>
            <a:r>
              <a:rPr lang="en-US" altLang="en-US" dirty="0" smtClean="0"/>
              <a:t>OR = 1 means there’s no difference</a:t>
            </a:r>
          </a:p>
          <a:p>
            <a:pPr lvl="1"/>
            <a:r>
              <a:rPr lang="en-US" altLang="en-US" dirty="0" smtClean="0"/>
              <a:t>OR &gt; 1, the rate of the event is increased in patients exposed to the risk factor</a:t>
            </a:r>
          </a:p>
          <a:p>
            <a:pPr lvl="1"/>
            <a:r>
              <a:rPr lang="en-US" altLang="en-US" dirty="0" smtClean="0"/>
              <a:t>OR &lt; 1, the rate of the even is reduced</a:t>
            </a:r>
          </a:p>
          <a:p>
            <a:pPr lvl="1"/>
            <a:r>
              <a:rPr lang="en-US" altLang="en-US" dirty="0" smtClean="0"/>
              <a:t>If the CI of the OR includes 1, it is not significant, because the OR may be 1 indicating no difference</a:t>
            </a:r>
          </a:p>
        </p:txBody>
      </p:sp>
    </p:spTree>
    <p:extLst>
      <p:ext uri="{BB962C8B-B14F-4D97-AF65-F5344CB8AC3E}">
        <p14:creationId xmlns:p14="http://schemas.microsoft.com/office/powerpoint/2010/main" val="29048794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1" y="609600"/>
            <a:ext cx="81438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17057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685800"/>
            <a:ext cx="80645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02040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905000" y="152401"/>
            <a:ext cx="8401050" cy="1101725"/>
          </a:xfrm>
        </p:spPr>
        <p:txBody>
          <a:bodyPr vert="horz" lIns="0" tIns="0" rIns="0" bIns="0" rtlCol="0" anchor="t">
            <a:normAutofit/>
          </a:bodyPr>
          <a:lstStyle/>
          <a:p>
            <a:pPr eaLnBrk="1" hangingPunct="1"/>
            <a:r>
              <a:rPr lang="en-US" altLang="en-US" sz="2800" b="1" dirty="0"/>
              <a:t>Investigate the Feasibility of Your Proposed Study</a:t>
            </a:r>
          </a:p>
        </p:txBody>
      </p:sp>
      <p:sp>
        <p:nvSpPr>
          <p:cNvPr id="24579" name="Rectangle 4"/>
          <p:cNvSpPr>
            <a:spLocks noChangeArrowheads="1"/>
          </p:cNvSpPr>
          <p:nvPr/>
        </p:nvSpPr>
        <p:spPr bwMode="auto">
          <a:xfrm>
            <a:off x="1905000" y="1600201"/>
            <a:ext cx="8401050" cy="452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r>
              <a:rPr lang="en-US" altLang="en-US" sz="2800" dirty="0"/>
              <a:t>1. What is the significance or potential benefit of knowing the answer? So what?</a:t>
            </a:r>
          </a:p>
          <a:p>
            <a:r>
              <a:rPr lang="en-US" altLang="en-US" sz="2800" dirty="0"/>
              <a:t>2. What are the variables and are they measurable?</a:t>
            </a:r>
          </a:p>
          <a:p>
            <a:r>
              <a:rPr lang="en-US" altLang="en-US" sz="2800" dirty="0"/>
              <a:t>3. How long will the project take and how much time do you have?</a:t>
            </a:r>
          </a:p>
          <a:p>
            <a:r>
              <a:rPr lang="en-US" altLang="en-US" sz="2800" dirty="0"/>
              <a:t>4. Are there patients, animals, or devices available?</a:t>
            </a:r>
          </a:p>
          <a:p>
            <a:r>
              <a:rPr lang="en-US" altLang="en-US" sz="2800" dirty="0"/>
              <a:t>5. Where will equipment and funding come from?</a:t>
            </a:r>
          </a:p>
          <a:p>
            <a:r>
              <a:rPr lang="en-US" altLang="en-US" sz="2800" dirty="0"/>
              <a:t>6. Do you have the knowledge and experience to do this project?</a:t>
            </a:r>
          </a:p>
          <a:p>
            <a:r>
              <a:rPr lang="en-US" altLang="en-US" sz="2800" dirty="0"/>
              <a:t>7. Is your project ethical?</a:t>
            </a:r>
          </a:p>
        </p:txBody>
      </p:sp>
    </p:spTree>
    <p:extLst>
      <p:ext uri="{BB962C8B-B14F-4D97-AF65-F5344CB8AC3E}">
        <p14:creationId xmlns:p14="http://schemas.microsoft.com/office/powerpoint/2010/main" val="76984619"/>
      </p:ext>
    </p:extLst>
  </p:cSld>
  <p:clrMapOvr>
    <a:masterClrMapping/>
  </p:clrMapOvr>
  <p:transition spd="slow">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smtClean="0"/>
              <a:t>Evidence-based practice</a:t>
            </a:r>
          </a:p>
        </p:txBody>
      </p:sp>
      <p:sp>
        <p:nvSpPr>
          <p:cNvPr id="5" name="Content Placeholder 4"/>
          <p:cNvSpPr>
            <a:spLocks noGrp="1"/>
          </p:cNvSpPr>
          <p:nvPr>
            <p:ph idx="1"/>
          </p:nvPr>
        </p:nvSpPr>
        <p:spPr/>
        <p:txBody>
          <a:bodyPr/>
          <a:lstStyle/>
          <a:p>
            <a:pPr>
              <a:defRPr/>
            </a:pPr>
            <a:r>
              <a:rPr lang="en-US" dirty="0" smtClean="0"/>
              <a:t>Evidence-Based Practice (EBP) requires that decisions about health care are based on the best available, current, valid and relevant evidence. These decisions should be made by those receiving care, informed by the tacit and explicit knowledge of those providing care, within the context of available resources.</a:t>
            </a:r>
          </a:p>
          <a:p>
            <a:pPr>
              <a:defRPr/>
            </a:pPr>
            <a:endParaRPr lang="en-US" dirty="0"/>
          </a:p>
        </p:txBody>
      </p:sp>
      <p:sp>
        <p:nvSpPr>
          <p:cNvPr id="4100" name="TextBox 3"/>
          <p:cNvSpPr txBox="1">
            <a:spLocks noChangeArrowheads="1"/>
          </p:cNvSpPr>
          <p:nvPr/>
        </p:nvSpPr>
        <p:spPr bwMode="auto">
          <a:xfrm>
            <a:off x="2341075" y="5410200"/>
            <a:ext cx="8077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0"/>
              </a:spcBef>
              <a:buClrTx/>
              <a:buSzTx/>
              <a:buFontTx/>
              <a:buNone/>
            </a:pPr>
            <a:r>
              <a:rPr lang="en-US" altLang="en-US" sz="1600" dirty="0">
                <a:latin typeface="Corbel" pitchFamily="34" charset="0"/>
              </a:rPr>
              <a:t>Dawes, M., </a:t>
            </a:r>
            <a:r>
              <a:rPr lang="en-US" altLang="en-US" sz="1600" dirty="0" err="1">
                <a:latin typeface="Corbel" pitchFamily="34" charset="0"/>
              </a:rPr>
              <a:t>Summerskill</a:t>
            </a:r>
            <a:r>
              <a:rPr lang="en-US" altLang="en-US" sz="1600" dirty="0">
                <a:latin typeface="Corbel" pitchFamily="34" charset="0"/>
              </a:rPr>
              <a:t>, W., </a:t>
            </a:r>
            <a:r>
              <a:rPr lang="en-US" altLang="en-US" sz="1600" dirty="0" err="1">
                <a:latin typeface="Corbel" pitchFamily="34" charset="0"/>
              </a:rPr>
              <a:t>Glaszion</a:t>
            </a:r>
            <a:r>
              <a:rPr lang="en-US" altLang="en-US" sz="1600" dirty="0">
                <a:latin typeface="Corbel" pitchFamily="34" charset="0"/>
              </a:rPr>
              <a:t>, P., </a:t>
            </a:r>
            <a:r>
              <a:rPr lang="en-US" altLang="en-US" sz="1600" dirty="0" err="1">
                <a:latin typeface="Corbel" pitchFamily="34" charset="0"/>
              </a:rPr>
              <a:t>Cartabellotta</a:t>
            </a:r>
            <a:r>
              <a:rPr lang="en-US" altLang="en-US" sz="1600" dirty="0">
                <a:latin typeface="Corbel" pitchFamily="34" charset="0"/>
              </a:rPr>
              <a:t>, A., Martin, J., </a:t>
            </a:r>
            <a:r>
              <a:rPr lang="en-US" altLang="en-US" sz="1600" dirty="0" err="1">
                <a:latin typeface="Corbel" pitchFamily="34" charset="0"/>
              </a:rPr>
              <a:t>Hopayian</a:t>
            </a:r>
            <a:r>
              <a:rPr lang="en-US" altLang="en-US" sz="1600" dirty="0">
                <a:latin typeface="Corbel" pitchFamily="34" charset="0"/>
              </a:rPr>
              <a:t>, K. et al.  (2005) Sicily  statement on evidence-based practice.  </a:t>
            </a:r>
            <a:r>
              <a:rPr lang="en-US" altLang="en-US" sz="1600" i="1" dirty="0">
                <a:latin typeface="Corbel" pitchFamily="34" charset="0"/>
              </a:rPr>
              <a:t>BMC Medical Education</a:t>
            </a:r>
            <a:r>
              <a:rPr lang="en-US" altLang="en-US" sz="1600" dirty="0">
                <a:latin typeface="Corbel" pitchFamily="34" charset="0"/>
              </a:rPr>
              <a:t>, 5.  Retrieved 7/22/09 from </a:t>
            </a:r>
            <a:r>
              <a:rPr lang="en-US" altLang="en-US" sz="1600" dirty="0">
                <a:latin typeface="Corbel" pitchFamily="34" charset="0"/>
                <a:hlinkClick r:id="rId2"/>
              </a:rPr>
              <a:t>http://www.biomedcentral.com/1472-6920/5/1</a:t>
            </a:r>
            <a:endParaRPr lang="en-US" altLang="en-US" sz="1600" dirty="0">
              <a:latin typeface="Corbel" pitchFamily="34" charset="0"/>
            </a:endParaRPr>
          </a:p>
        </p:txBody>
      </p:sp>
    </p:spTree>
    <p:extLst>
      <p:ext uri="{BB962C8B-B14F-4D97-AF65-F5344CB8AC3E}">
        <p14:creationId xmlns:p14="http://schemas.microsoft.com/office/powerpoint/2010/main" val="8093213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5"/>
          <p:cNvSpPr txBox="1">
            <a:spLocks noChangeArrowheads="1"/>
          </p:cNvSpPr>
          <p:nvPr/>
        </p:nvSpPr>
        <p:spPr bwMode="auto">
          <a:xfrm>
            <a:off x="3276600" y="533401"/>
            <a:ext cx="6172200" cy="588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b="1">
                <a:latin typeface="Times New Roman" pitchFamily="18" charset="0"/>
              </a:rPr>
              <a:t>Evidence Pyramid</a:t>
            </a:r>
          </a:p>
        </p:txBody>
      </p:sp>
      <p:sp>
        <p:nvSpPr>
          <p:cNvPr id="15363" name="Text Box 6"/>
          <p:cNvSpPr txBox="1">
            <a:spLocks noChangeArrowheads="1"/>
          </p:cNvSpPr>
          <p:nvPr/>
        </p:nvSpPr>
        <p:spPr bwMode="auto">
          <a:xfrm>
            <a:off x="2667000" y="4953000"/>
            <a:ext cx="7162800" cy="5232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Case Series/Case Reports</a:t>
            </a:r>
          </a:p>
        </p:txBody>
      </p:sp>
      <p:sp>
        <p:nvSpPr>
          <p:cNvPr id="15364" name="Text Box 7"/>
          <p:cNvSpPr txBox="1">
            <a:spLocks noChangeArrowheads="1"/>
          </p:cNvSpPr>
          <p:nvPr/>
        </p:nvSpPr>
        <p:spPr bwMode="auto">
          <a:xfrm>
            <a:off x="3124200" y="4419600"/>
            <a:ext cx="6324600" cy="5232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Case Control Studies</a:t>
            </a:r>
          </a:p>
        </p:txBody>
      </p:sp>
      <p:sp>
        <p:nvSpPr>
          <p:cNvPr id="15365" name="Text Box 8"/>
          <p:cNvSpPr txBox="1">
            <a:spLocks noChangeArrowheads="1"/>
          </p:cNvSpPr>
          <p:nvPr/>
        </p:nvSpPr>
        <p:spPr bwMode="auto">
          <a:xfrm>
            <a:off x="3429000" y="3886200"/>
            <a:ext cx="5791200" cy="5232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Cohort Studies</a:t>
            </a:r>
          </a:p>
        </p:txBody>
      </p:sp>
      <p:sp>
        <p:nvSpPr>
          <p:cNvPr id="15366" name="Text Box 9"/>
          <p:cNvSpPr txBox="1">
            <a:spLocks noChangeArrowheads="1"/>
          </p:cNvSpPr>
          <p:nvPr/>
        </p:nvSpPr>
        <p:spPr bwMode="auto">
          <a:xfrm>
            <a:off x="3733800" y="3352800"/>
            <a:ext cx="5105400" cy="5232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Randomized Controlled Trial</a:t>
            </a:r>
          </a:p>
        </p:txBody>
      </p:sp>
      <p:sp>
        <p:nvSpPr>
          <p:cNvPr id="15367" name="Text Box 10"/>
          <p:cNvSpPr txBox="1">
            <a:spLocks noChangeArrowheads="1"/>
          </p:cNvSpPr>
          <p:nvPr/>
        </p:nvSpPr>
        <p:spPr bwMode="auto">
          <a:xfrm>
            <a:off x="4114800" y="2819400"/>
            <a:ext cx="4343400" cy="52322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Systematic Review</a:t>
            </a:r>
          </a:p>
        </p:txBody>
      </p:sp>
      <p:sp>
        <p:nvSpPr>
          <p:cNvPr id="15368" name="Text Box 11"/>
          <p:cNvSpPr txBox="1">
            <a:spLocks noChangeArrowheads="1"/>
          </p:cNvSpPr>
          <p:nvPr/>
        </p:nvSpPr>
        <p:spPr bwMode="auto">
          <a:xfrm>
            <a:off x="4495800" y="2362201"/>
            <a:ext cx="3657600" cy="43021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200">
                <a:latin typeface="Times New Roman" pitchFamily="18" charset="0"/>
              </a:rPr>
              <a:t>Meta-analysis/Metasynthesis</a:t>
            </a:r>
            <a:endParaRPr lang="en-US" altLang="en-US" sz="2000">
              <a:latin typeface="Times New Roman" pitchFamily="18" charset="0"/>
            </a:endParaRPr>
          </a:p>
        </p:txBody>
      </p:sp>
      <p:sp>
        <p:nvSpPr>
          <p:cNvPr id="15369" name="Text Box 12"/>
          <p:cNvSpPr txBox="1">
            <a:spLocks noChangeArrowheads="1"/>
          </p:cNvSpPr>
          <p:nvPr/>
        </p:nvSpPr>
        <p:spPr bwMode="auto">
          <a:xfrm>
            <a:off x="2209800" y="5486401"/>
            <a:ext cx="8077200" cy="538163"/>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lgn="ctr" eaLnBrk="1" hangingPunct="1">
              <a:spcBef>
                <a:spcPct val="50000"/>
              </a:spcBef>
              <a:buClrTx/>
              <a:buSzTx/>
              <a:buFontTx/>
              <a:buNone/>
            </a:pPr>
            <a:r>
              <a:rPr lang="en-US" altLang="en-US" sz="2800">
                <a:latin typeface="Times New Roman" pitchFamily="18" charset="0"/>
              </a:rPr>
              <a:t>Animal Research</a:t>
            </a:r>
          </a:p>
        </p:txBody>
      </p:sp>
      <p:sp>
        <p:nvSpPr>
          <p:cNvPr id="33806" name="Text Box 14"/>
          <p:cNvSpPr txBox="1">
            <a:spLocks noChangeArrowheads="1"/>
          </p:cNvSpPr>
          <p:nvPr/>
        </p:nvSpPr>
        <p:spPr bwMode="auto">
          <a:xfrm>
            <a:off x="1676400" y="1981201"/>
            <a:ext cx="13716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eaLnBrk="1" hangingPunct="1">
              <a:spcBef>
                <a:spcPct val="50000"/>
              </a:spcBef>
              <a:buClrTx/>
              <a:buSzTx/>
              <a:buFontTx/>
              <a:buNone/>
            </a:pPr>
            <a:r>
              <a:rPr lang="en-US" altLang="en-US" sz="2000" b="1">
                <a:latin typeface="Times New Roman" pitchFamily="18" charset="0"/>
              </a:rPr>
              <a:t>Start at the top and work your way down.</a:t>
            </a:r>
          </a:p>
        </p:txBody>
      </p:sp>
    </p:spTree>
    <p:extLst>
      <p:ext uri="{BB962C8B-B14F-4D97-AF65-F5344CB8AC3E}">
        <p14:creationId xmlns:p14="http://schemas.microsoft.com/office/powerpoint/2010/main" val="2241112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806"/>
                                        </p:tgtEl>
                                        <p:attrNameLst>
                                          <p:attrName>style.visibility</p:attrName>
                                        </p:attrNameLst>
                                      </p:cBhvr>
                                      <p:to>
                                        <p:strVal val="visible"/>
                                      </p:to>
                                    </p:set>
                                    <p:anim calcmode="lin" valueType="num">
                                      <p:cBhvr additive="base">
                                        <p:cTn id="7" dur="500" fill="hold"/>
                                        <p:tgtEl>
                                          <p:spTgt spid="33806"/>
                                        </p:tgtEl>
                                        <p:attrNameLst>
                                          <p:attrName>ppt_x</p:attrName>
                                        </p:attrNameLst>
                                      </p:cBhvr>
                                      <p:tavLst>
                                        <p:tav tm="0">
                                          <p:val>
                                            <p:strVal val="#ppt_x"/>
                                          </p:val>
                                        </p:tav>
                                        <p:tav tm="100000">
                                          <p:val>
                                            <p:strVal val="#ppt_x"/>
                                          </p:val>
                                        </p:tav>
                                      </p:tavLst>
                                    </p:anim>
                                    <p:anim calcmode="lin" valueType="num">
                                      <p:cBhvr additive="base">
                                        <p:cTn id="8" dur="500" fill="hold"/>
                                        <p:tgtEl>
                                          <p:spTgt spid="338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Healthcare Literature</a:t>
            </a:r>
            <a:endParaRPr lang="en-US" dirty="0"/>
          </a:p>
        </p:txBody>
      </p:sp>
      <p:sp>
        <p:nvSpPr>
          <p:cNvPr id="3" name="Content Placeholder 4"/>
          <p:cNvSpPr txBox="1">
            <a:spLocks/>
          </p:cNvSpPr>
          <p:nvPr/>
        </p:nvSpPr>
        <p:spPr>
          <a:xfrm>
            <a:off x="1981200" y="1773238"/>
            <a:ext cx="4038600" cy="4932362"/>
          </a:xfrm>
          <a:prstGeom prst="rect">
            <a:avLst/>
          </a:prstGeom>
        </p:spPr>
        <p:txBody>
          <a:bodyPr/>
          <a:lstStyle/>
          <a:p>
            <a:pPr marL="342900" indent="-342900">
              <a:spcBef>
                <a:spcPct val="20000"/>
              </a:spcBef>
              <a:buClr>
                <a:schemeClr val="hlink"/>
              </a:buClr>
              <a:buSzPct val="80000"/>
              <a:buFont typeface="Wingdings" pitchFamily="2" charset="2"/>
              <a:buChar char="Ø"/>
              <a:defRPr/>
            </a:pPr>
            <a:r>
              <a:rPr lang="en-US" sz="2400" kern="0">
                <a:effectLst>
                  <a:outerShdw blurRad="38100" dist="38100" dir="2700000" algn="tl">
                    <a:srgbClr val="000000"/>
                  </a:outerShdw>
                </a:effectLst>
              </a:rPr>
              <a:t>Primary – original research</a:t>
            </a:r>
          </a:p>
          <a:p>
            <a:pPr marL="742950" lvl="1" indent="-285750">
              <a:spcBef>
                <a:spcPct val="20000"/>
              </a:spcBef>
              <a:buClr>
                <a:schemeClr val="tx2"/>
              </a:buClr>
              <a:buSzPct val="50000"/>
              <a:buFont typeface="Wingdings" pitchFamily="2" charset="2"/>
              <a:buChar char="l"/>
              <a:defRPr/>
            </a:pPr>
            <a:r>
              <a:rPr lang="en-US" sz="2000" kern="0">
                <a:effectLst>
                  <a:outerShdw blurRad="38100" dist="38100" dir="2700000" algn="tl">
                    <a:srgbClr val="000000"/>
                  </a:outerShdw>
                </a:effectLst>
              </a:rPr>
              <a:t>Experimental (an intervention is made or variables are manipulated)</a:t>
            </a:r>
          </a:p>
          <a:p>
            <a:pPr marL="1143000" lvl="2" indent="-228600">
              <a:spcBef>
                <a:spcPct val="20000"/>
              </a:spcBef>
              <a:buClr>
                <a:schemeClr val="accent2"/>
              </a:buClr>
              <a:buFontTx/>
              <a:buChar char="•"/>
              <a:defRPr/>
            </a:pPr>
            <a:r>
              <a:rPr lang="en-US" kern="0">
                <a:effectLst>
                  <a:outerShdw blurRad="38100" dist="38100" dir="2700000" algn="tl">
                    <a:srgbClr val="000000"/>
                  </a:outerShdw>
                </a:effectLst>
              </a:rPr>
              <a:t>Randomized Control Trials</a:t>
            </a:r>
          </a:p>
          <a:p>
            <a:pPr marL="1143000" lvl="2" indent="-228600">
              <a:spcBef>
                <a:spcPct val="20000"/>
              </a:spcBef>
              <a:buClr>
                <a:schemeClr val="accent2"/>
              </a:buClr>
              <a:buFontTx/>
              <a:buChar char="•"/>
              <a:defRPr/>
            </a:pPr>
            <a:r>
              <a:rPr lang="en-US" kern="0">
                <a:effectLst>
                  <a:outerShdw blurRad="38100" dist="38100" dir="2700000" algn="tl">
                    <a:srgbClr val="000000"/>
                  </a:outerShdw>
                </a:effectLst>
              </a:rPr>
              <a:t>Controlled trials</a:t>
            </a:r>
          </a:p>
          <a:p>
            <a:pPr marL="742950" lvl="1" indent="-285750">
              <a:spcBef>
                <a:spcPct val="20000"/>
              </a:spcBef>
              <a:buClr>
                <a:schemeClr val="tx2"/>
              </a:buClr>
              <a:buSzPct val="50000"/>
              <a:buFont typeface="Wingdings" pitchFamily="2" charset="2"/>
              <a:buChar char="l"/>
              <a:defRPr/>
            </a:pPr>
            <a:r>
              <a:rPr lang="en-US" sz="2000" kern="0">
                <a:effectLst>
                  <a:outerShdw blurRad="38100" dist="38100" dir="2700000" algn="tl">
                    <a:srgbClr val="000000"/>
                  </a:outerShdw>
                </a:effectLst>
              </a:rPr>
              <a:t>Observational (no intervention or variables are manipulated)</a:t>
            </a:r>
          </a:p>
          <a:p>
            <a:pPr marL="1143000" lvl="2" indent="-228600">
              <a:spcBef>
                <a:spcPct val="20000"/>
              </a:spcBef>
              <a:buClr>
                <a:schemeClr val="accent2"/>
              </a:buClr>
              <a:buFontTx/>
              <a:buChar char="•"/>
              <a:defRPr/>
            </a:pPr>
            <a:r>
              <a:rPr lang="en-US" kern="0">
                <a:effectLst>
                  <a:outerShdw blurRad="38100" dist="38100" dir="2700000" algn="tl">
                    <a:srgbClr val="000000"/>
                  </a:outerShdw>
                </a:effectLst>
              </a:rPr>
              <a:t>Cohort studies</a:t>
            </a:r>
          </a:p>
          <a:p>
            <a:pPr marL="1143000" lvl="2" indent="-228600">
              <a:spcBef>
                <a:spcPct val="20000"/>
              </a:spcBef>
              <a:buClr>
                <a:schemeClr val="accent2"/>
              </a:buClr>
              <a:buFontTx/>
              <a:buChar char="•"/>
              <a:defRPr/>
            </a:pPr>
            <a:r>
              <a:rPr lang="en-US" kern="0">
                <a:effectLst>
                  <a:outerShdw blurRad="38100" dist="38100" dir="2700000" algn="tl">
                    <a:srgbClr val="000000"/>
                  </a:outerShdw>
                </a:effectLst>
              </a:rPr>
              <a:t>Case-control studies</a:t>
            </a:r>
          </a:p>
          <a:p>
            <a:pPr marL="1143000" lvl="2" indent="-228600">
              <a:spcBef>
                <a:spcPct val="20000"/>
              </a:spcBef>
              <a:buClr>
                <a:schemeClr val="accent2"/>
              </a:buClr>
              <a:buFontTx/>
              <a:buChar char="•"/>
              <a:defRPr/>
            </a:pPr>
            <a:r>
              <a:rPr lang="en-US" kern="0">
                <a:effectLst>
                  <a:outerShdw blurRad="38100" dist="38100" dir="2700000" algn="tl">
                    <a:srgbClr val="000000"/>
                  </a:outerShdw>
                </a:effectLst>
              </a:rPr>
              <a:t>Case reports</a:t>
            </a:r>
          </a:p>
          <a:p>
            <a:pPr marL="342900" indent="-342900">
              <a:spcBef>
                <a:spcPct val="20000"/>
              </a:spcBef>
              <a:buClr>
                <a:schemeClr val="hlink"/>
              </a:buClr>
              <a:buSzPct val="80000"/>
              <a:buFont typeface="Wingdings" pitchFamily="2" charset="2"/>
              <a:buChar char="Ø"/>
              <a:defRPr/>
            </a:pPr>
            <a:endParaRPr lang="en-US" sz="3200" kern="0">
              <a:effectLst>
                <a:outerShdw blurRad="38100" dist="38100" dir="2700000" algn="tl">
                  <a:srgbClr val="000000"/>
                </a:outerShdw>
              </a:effectLst>
            </a:endParaRPr>
          </a:p>
        </p:txBody>
      </p:sp>
      <p:sp>
        <p:nvSpPr>
          <p:cNvPr id="4" name="Content Placeholder 5"/>
          <p:cNvSpPr txBox="1">
            <a:spLocks/>
          </p:cNvSpPr>
          <p:nvPr/>
        </p:nvSpPr>
        <p:spPr>
          <a:xfrm>
            <a:off x="6172200" y="1773238"/>
            <a:ext cx="4038600" cy="4932362"/>
          </a:xfrm>
          <a:prstGeom prst="rect">
            <a:avLst/>
          </a:prstGeom>
        </p:spPr>
        <p:txBody>
          <a:bodyPr/>
          <a:lstStyle/>
          <a:p>
            <a:pPr marL="342900" indent="-342900">
              <a:spcBef>
                <a:spcPct val="20000"/>
              </a:spcBef>
              <a:buClr>
                <a:schemeClr val="hlink"/>
              </a:buClr>
              <a:buSzPct val="80000"/>
              <a:buFont typeface="Wingdings" pitchFamily="2" charset="2"/>
              <a:buChar char="Ø"/>
              <a:defRPr/>
            </a:pPr>
            <a:r>
              <a:rPr lang="en-US" sz="2400" kern="0" dirty="0">
                <a:effectLst>
                  <a:outerShdw blurRad="38100" dist="38100" dir="2700000" algn="tl">
                    <a:srgbClr val="000000"/>
                  </a:outerShdw>
                </a:effectLst>
              </a:rPr>
              <a:t>Secondary – reviews of original research</a:t>
            </a:r>
            <a:endParaRPr lang="en-US" sz="2000" kern="0" dirty="0">
              <a:effectLst>
                <a:outerShdw blurRad="38100" dist="38100" dir="2700000" algn="tl">
                  <a:srgbClr val="000000"/>
                </a:outerShdw>
              </a:effectLst>
            </a:endParaRP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Meta-analysis/</a:t>
            </a:r>
            <a:r>
              <a:rPr lang="en-US" sz="2000" kern="0" dirty="0" err="1">
                <a:effectLst>
                  <a:outerShdw blurRad="38100" dist="38100" dir="2700000" algn="tl">
                    <a:srgbClr val="000000"/>
                  </a:outerShdw>
                </a:effectLst>
              </a:rPr>
              <a:t>Metasynthesis</a:t>
            </a:r>
            <a:endParaRPr lang="en-US" sz="2000" kern="0" dirty="0">
              <a:effectLst>
                <a:outerShdw blurRad="38100" dist="38100" dir="2700000" algn="tl">
                  <a:srgbClr val="000000"/>
                </a:outerShdw>
              </a:effectLst>
            </a:endParaRP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Meta-synthesis	</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Systematic reviews</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Practice guidelines</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Reviews </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Decision analysis</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Consensus reports</a:t>
            </a:r>
          </a:p>
          <a:p>
            <a:pPr marL="742950" lvl="1" indent="-285750">
              <a:spcBef>
                <a:spcPct val="20000"/>
              </a:spcBef>
              <a:buClr>
                <a:schemeClr val="tx2"/>
              </a:buClr>
              <a:buSzPct val="50000"/>
              <a:buFont typeface="Wingdings" pitchFamily="2" charset="2"/>
              <a:buChar char="l"/>
              <a:defRPr/>
            </a:pPr>
            <a:r>
              <a:rPr lang="en-US" sz="2000" kern="0" dirty="0">
                <a:effectLst>
                  <a:outerShdw blurRad="38100" dist="38100" dir="2700000" algn="tl">
                    <a:srgbClr val="000000"/>
                  </a:outerShdw>
                </a:effectLst>
              </a:rPr>
              <a:t>Editorial, commentary</a:t>
            </a:r>
          </a:p>
          <a:p>
            <a:pPr marL="342900" indent="-342900">
              <a:spcBef>
                <a:spcPct val="20000"/>
              </a:spcBef>
              <a:buClr>
                <a:schemeClr val="hlink"/>
              </a:buClr>
              <a:buSzPct val="80000"/>
              <a:buFont typeface="Wingdings" pitchFamily="2" charset="2"/>
              <a:buChar char="Ø"/>
              <a:defRPr/>
            </a:pPr>
            <a:endParaRPr lang="en-US" sz="3200" kern="0" dirty="0">
              <a:effectLst>
                <a:outerShdw blurRad="38100" dist="38100" dir="2700000" algn="tl">
                  <a:srgbClr val="000000"/>
                </a:outerShdw>
              </a:effectLst>
            </a:endParaRPr>
          </a:p>
        </p:txBody>
      </p:sp>
      <p:sp>
        <p:nvSpPr>
          <p:cNvPr id="5" name="Line 9"/>
          <p:cNvSpPr>
            <a:spLocks noChangeShapeType="1"/>
          </p:cNvSpPr>
          <p:nvPr/>
        </p:nvSpPr>
        <p:spPr bwMode="auto">
          <a:xfrm>
            <a:off x="9296400" y="44196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1"/>
          <p:cNvSpPr>
            <a:spLocks noChangeShapeType="1"/>
          </p:cNvSpPr>
          <p:nvPr/>
        </p:nvSpPr>
        <p:spPr bwMode="auto">
          <a:xfrm flipH="1">
            <a:off x="9296400" y="5715000"/>
            <a:ext cx="4572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Text Box 12"/>
          <p:cNvSpPr txBox="1">
            <a:spLocks noChangeArrowheads="1"/>
          </p:cNvSpPr>
          <p:nvPr/>
        </p:nvSpPr>
        <p:spPr bwMode="auto">
          <a:xfrm>
            <a:off x="9906000" y="4419601"/>
            <a:ext cx="762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80000"/>
              <a:buFont typeface="Wingdings" pitchFamily="2" charset="2"/>
              <a:buChar char="Ø"/>
              <a:defRPr sz="3200">
                <a:solidFill>
                  <a:schemeClr val="tx1"/>
                </a:solidFill>
                <a:latin typeface="Arial" pitchFamily="34"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pitchFamily="34" charset="0"/>
              </a:defRPr>
            </a:lvl2pPr>
            <a:lvl3pPr marL="1143000" indent="-228600">
              <a:spcBef>
                <a:spcPct val="20000"/>
              </a:spcBef>
              <a:buClr>
                <a:schemeClr val="accent2"/>
              </a:buClr>
              <a:buChar char="•"/>
              <a:defRPr sz="2400">
                <a:solidFill>
                  <a:schemeClr val="tx1"/>
                </a:solidFill>
                <a:latin typeface="Arial" pitchFamily="34"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pitchFamily="34" charset="0"/>
              </a:defRPr>
            </a:lvl4pPr>
            <a:lvl5pPr marL="2057400" indent="-228600">
              <a:spcBef>
                <a:spcPct val="20000"/>
              </a:spcBef>
              <a:buClr>
                <a:schemeClr val="hlink"/>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pitchFamily="34" charset="0"/>
              </a:defRPr>
            </a:lvl9pPr>
          </a:lstStyle>
          <a:p>
            <a:pPr>
              <a:spcBef>
                <a:spcPct val="50000"/>
              </a:spcBef>
              <a:buClrTx/>
              <a:buSzTx/>
              <a:buFontTx/>
              <a:buNone/>
            </a:pPr>
            <a:r>
              <a:rPr lang="en-US" altLang="en-US" sz="1800">
                <a:latin typeface="Corbel" pitchFamily="34" charset="0"/>
              </a:rPr>
              <a:t>Not used in EBP</a:t>
            </a:r>
          </a:p>
        </p:txBody>
      </p:sp>
      <p:cxnSp>
        <p:nvCxnSpPr>
          <p:cNvPr id="8" name="Straight Connector 7"/>
          <p:cNvCxnSpPr>
            <a:stCxn id="6" idx="0"/>
          </p:cNvCxnSpPr>
          <p:nvPr/>
        </p:nvCxnSpPr>
        <p:spPr>
          <a:xfrm rot="5400000" flipH="1">
            <a:off x="9105901" y="5067301"/>
            <a:ext cx="129540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83537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 calcmode="lin" valueType="num">
                                      <p:cBhvr additive="base">
                                        <p:cTn id="27" dur="500" fill="hold"/>
                                        <p:tgtEl>
                                          <p:spTgt spid="4">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 calcmode="lin" valueType="num">
                                      <p:cBhvr additive="base">
                                        <p:cTn id="31" dur="5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 calcmode="lin" valueType="num">
                                      <p:cBhvr additive="base">
                                        <p:cTn id="35" dur="500" fill="hold"/>
                                        <p:tgtEl>
                                          <p:spTgt spid="4">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anim calcmode="lin" valueType="num">
                                      <p:cBhvr additive="base">
                                        <p:cTn id="39" dur="500" fill="hold"/>
                                        <p:tgtEl>
                                          <p:spTgt spid="4">
                                            <p:txEl>
                                              <p:pRg st="8" end="8"/>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4">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1+#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500" fill="hold"/>
                                        <p:tgtEl>
                                          <p:spTgt spid="6"/>
                                        </p:tgtEl>
                                        <p:attrNameLst>
                                          <p:attrName>ppt_x</p:attrName>
                                        </p:attrNameLst>
                                      </p:cBhvr>
                                      <p:tavLst>
                                        <p:tav tm="0">
                                          <p:val>
                                            <p:strVal val="1+#ppt_w/2"/>
                                          </p:val>
                                        </p:tav>
                                        <p:tav tm="100000">
                                          <p:val>
                                            <p:strVal val="#ppt_x"/>
                                          </p:val>
                                        </p:tav>
                                      </p:tavLst>
                                    </p:anim>
                                    <p:anim calcmode="lin" valueType="num">
                                      <p:cBhvr additive="base">
                                        <p:cTn id="54" dur="500" fill="hold"/>
                                        <p:tgtEl>
                                          <p:spTgt spid="6"/>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1+#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P spid="6" grpId="0" animBg="1"/>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2209800" y="0"/>
            <a:ext cx="7772400" cy="533400"/>
          </a:xfrm>
          <a:prstGeom prst="rect">
            <a:avLst/>
          </a:prstGeom>
          <a:noFill/>
          <a:ln w="9525">
            <a:noFill/>
            <a:miter lim="800000"/>
            <a:headEnd/>
            <a:tailEnd/>
          </a:ln>
          <a:effectLst/>
        </p:spPr>
        <p:txBody>
          <a:bodyPr anchor="ctr"/>
          <a:lstStyle/>
          <a:p>
            <a:pPr algn="ctr" eaLnBrk="1" hangingPunct="1">
              <a:defRPr/>
            </a:pPr>
            <a:r>
              <a:rPr lang="en-US" sz="2400">
                <a:solidFill>
                  <a:schemeClr val="tx2"/>
                </a:solidFill>
                <a:effectLst>
                  <a:outerShdw blurRad="38100" dist="38100" dir="2700000" algn="tl">
                    <a:srgbClr val="000000"/>
                  </a:outerShdw>
                </a:effectLst>
                <a:latin typeface="Arial" charset="0"/>
              </a:rPr>
              <a:t>Levels of Evidence</a:t>
            </a:r>
          </a:p>
        </p:txBody>
      </p:sp>
      <p:sp>
        <p:nvSpPr>
          <p:cNvPr id="35845" name="Rectangle 5"/>
          <p:cNvSpPr>
            <a:spLocks noChangeArrowheads="1"/>
          </p:cNvSpPr>
          <p:nvPr/>
        </p:nvSpPr>
        <p:spPr bwMode="auto">
          <a:xfrm>
            <a:off x="1524000" y="457200"/>
            <a:ext cx="8991600" cy="6400800"/>
          </a:xfrm>
          <a:prstGeom prst="rect">
            <a:avLst/>
          </a:prstGeom>
          <a:noFill/>
          <a:ln w="9525">
            <a:noFill/>
            <a:miter lim="800000"/>
            <a:headEnd/>
            <a:tailEnd/>
          </a:ln>
          <a:effectLst/>
        </p:spPr>
        <p:txBody>
          <a:bodyPr/>
          <a:lstStyle/>
          <a:p>
            <a:pPr marL="812800" indent="-812800">
              <a:spcBef>
                <a:spcPct val="20000"/>
              </a:spcBef>
              <a:buClr>
                <a:schemeClr val="tx1"/>
              </a:buClr>
              <a:buSzPct val="80000"/>
              <a:defRPr/>
            </a:pPr>
            <a:r>
              <a:rPr lang="en-US" sz="2000" b="1">
                <a:effectLst>
                  <a:outerShdw blurRad="38100" dist="38100" dir="2700000" algn="tl">
                    <a:srgbClr val="000000"/>
                  </a:outerShdw>
                </a:effectLst>
                <a:latin typeface="Arial" charset="0"/>
              </a:rPr>
              <a:t>Type of Evidence</a:t>
            </a:r>
            <a:endParaRPr lang="en-US" sz="2000">
              <a:effectLst>
                <a:outerShdw blurRad="38100" dist="38100" dir="2700000" algn="tl">
                  <a:srgbClr val="000000"/>
                </a:outerShdw>
              </a:effectLst>
              <a:latin typeface="Arial" charset="0"/>
            </a:endParaRP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I. Meta-analysis of multiple well-designed controlled studies.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II. Well-designed experimental studies.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III. Well-designed, quasi-experimental studies, such as nonrandomized controlled, single-group pre-post, cohort, time series, or matched-case controlled studies.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IV. Well-designed nonexperimental studies, such as comparative and correlational descriptive and case studies.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V. Case reports and clinical examples.</a:t>
            </a:r>
          </a:p>
          <a:p>
            <a:pPr marL="812800" indent="-812800">
              <a:spcBef>
                <a:spcPct val="20000"/>
              </a:spcBef>
              <a:buClr>
                <a:schemeClr val="tx1"/>
              </a:buClr>
              <a:buSzPct val="80000"/>
              <a:defRPr/>
            </a:pPr>
            <a:r>
              <a:rPr lang="en-US" sz="2000" b="1">
                <a:effectLst>
                  <a:outerShdw blurRad="38100" dist="38100" dir="2700000" algn="tl">
                    <a:srgbClr val="000000"/>
                  </a:outerShdw>
                </a:effectLst>
                <a:latin typeface="Arial" charset="0"/>
              </a:rPr>
              <a:t>Strength and Consistency of Evidence</a:t>
            </a:r>
            <a:endParaRPr lang="en-US" sz="2000">
              <a:effectLst>
                <a:outerShdw blurRad="38100" dist="38100" dir="2700000" algn="tl">
                  <a:srgbClr val="000000"/>
                </a:outerShdw>
              </a:effectLst>
              <a:latin typeface="Arial" charset="0"/>
            </a:endParaRP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A. There is evidence of type I or consistent findings from multiple studies of types II, III, or IV.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B. There is evidence of types II, III, or IV, and findings are generally consistent.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C. There is evidence of types II, III, or IV, but findings are inconsistent. </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D. There is little or no evidence, or there is type V evidence only.</a:t>
            </a:r>
          </a:p>
          <a:p>
            <a:pPr marL="812800" indent="-812800">
              <a:spcBef>
                <a:spcPct val="20000"/>
              </a:spcBef>
              <a:buClr>
                <a:schemeClr val="tx1"/>
              </a:buClr>
              <a:buSzPct val="80000"/>
              <a:defRPr/>
            </a:pPr>
            <a:r>
              <a:rPr lang="en-US" sz="2000">
                <a:effectLst>
                  <a:outerShdw blurRad="38100" dist="38100" dir="2700000" algn="tl">
                    <a:srgbClr val="000000"/>
                  </a:outerShdw>
                </a:effectLst>
                <a:latin typeface="Arial" charset="0"/>
              </a:rPr>
              <a:t>Panel Consensus: Practice recommended based on the opinions of experts in pain management.</a:t>
            </a:r>
          </a:p>
        </p:txBody>
      </p:sp>
    </p:spTree>
    <p:extLst>
      <p:ext uri="{BB962C8B-B14F-4D97-AF65-F5344CB8AC3E}">
        <p14:creationId xmlns:p14="http://schemas.microsoft.com/office/powerpoint/2010/main" val="8973086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981200" y="1"/>
            <a:ext cx="8229600" cy="1139825"/>
          </a:xfrm>
        </p:spPr>
        <p:txBody>
          <a:bodyPr/>
          <a:lstStyle/>
          <a:p>
            <a:pPr eaLnBrk="1" hangingPunct="1">
              <a:defRPr/>
            </a:pPr>
            <a:r>
              <a:rPr lang="en-US" smtClean="0"/>
              <a:t>Searching for evidence</a:t>
            </a:r>
          </a:p>
        </p:txBody>
      </p:sp>
      <p:sp>
        <p:nvSpPr>
          <p:cNvPr id="37891" name="Rectangle 3"/>
          <p:cNvSpPr>
            <a:spLocks noGrp="1" noChangeArrowheads="1"/>
          </p:cNvSpPr>
          <p:nvPr>
            <p:ph type="body" idx="1"/>
          </p:nvPr>
        </p:nvSpPr>
        <p:spPr>
          <a:xfrm>
            <a:off x="1828800" y="1295400"/>
            <a:ext cx="8229600" cy="2819400"/>
          </a:xfrm>
        </p:spPr>
        <p:txBody>
          <a:bodyPr>
            <a:normAutofit/>
          </a:bodyPr>
          <a:lstStyle/>
          <a:p>
            <a:pPr lvl="1" indent="-3175">
              <a:buNone/>
              <a:defRPr/>
            </a:pPr>
            <a:endParaRPr lang="en-US" sz="1600" dirty="0"/>
          </a:p>
          <a:p>
            <a:pPr lvl="1" indent="-3175">
              <a:buNone/>
              <a:defRPr/>
            </a:pPr>
            <a:r>
              <a:rPr lang="en-US" sz="1600" dirty="0"/>
              <a:t>Twenty-one percent of all patients with COPD are readmitted within 30 days of discharge,</a:t>
            </a:r>
            <a:r>
              <a:rPr lang="en-US" sz="1600" baseline="30000" dirty="0">
                <a:hlinkClick r:id="rId2"/>
              </a:rPr>
              <a:t>1</a:t>
            </a:r>
            <a:r>
              <a:rPr lang="en-US" sz="1600" baseline="30000" dirty="0"/>
              <a:t>,</a:t>
            </a:r>
            <a:r>
              <a:rPr lang="en-US" sz="1600" baseline="30000" dirty="0">
                <a:hlinkClick r:id="rId3"/>
              </a:rPr>
              <a:t>2</a:t>
            </a:r>
            <a:r>
              <a:rPr lang="en-US" sz="1600" dirty="0"/>
              <a:t> and costs for these readmissions are 18% higher than for initial stays.</a:t>
            </a:r>
            <a:r>
              <a:rPr lang="en-US" sz="1600" baseline="30000" dirty="0">
                <a:hlinkClick r:id="rId2"/>
              </a:rPr>
              <a:t>1</a:t>
            </a:r>
            <a:r>
              <a:rPr lang="en-US" sz="1600" dirty="0"/>
              <a:t> This high prevalence and cost make COPD an important target of Centers for Medicare and Medicaid Services (CMS) policies designed to reduce readmissions. Thus far, the CMS strategy for reducing readmissions has focused primarily on incentivizing improvements in inpatient care and discharge planning. For example, the Hospital Readmission Reduction Program penalizes hospitals with higher than expected rates of readmission for specified conditions. These inpatient-focused strategies have not produced consistent reductions in readmissions.</a:t>
            </a:r>
          </a:p>
        </p:txBody>
      </p:sp>
      <p:sp>
        <p:nvSpPr>
          <p:cNvPr id="37892" name="Rectangle 4"/>
          <p:cNvSpPr>
            <a:spLocks noChangeArrowheads="1"/>
          </p:cNvSpPr>
          <p:nvPr/>
        </p:nvSpPr>
        <p:spPr bwMode="auto">
          <a:xfrm>
            <a:off x="5943600" y="5334000"/>
            <a:ext cx="8229600" cy="2514600"/>
          </a:xfrm>
          <a:prstGeom prst="rect">
            <a:avLst/>
          </a:prstGeom>
          <a:noFill/>
          <a:ln w="9525">
            <a:noFill/>
            <a:miter lim="800000"/>
            <a:headEnd/>
            <a:tailEnd/>
          </a:ln>
          <a:effectLst/>
        </p:spPr>
        <p:txBody>
          <a:bodyPr/>
          <a:lstStyle/>
          <a:p>
            <a:pPr marL="742950" lvl="1" indent="-285750">
              <a:lnSpc>
                <a:spcPct val="80000"/>
              </a:lnSpc>
              <a:spcBef>
                <a:spcPct val="20000"/>
              </a:spcBef>
              <a:buClr>
                <a:schemeClr val="tx2"/>
              </a:buClr>
              <a:buSzPct val="50000"/>
              <a:defRPr/>
            </a:pPr>
            <a:endParaRPr lang="en-US" sz="2400" dirty="0">
              <a:effectLst>
                <a:outerShdw blurRad="38100" dist="38100" dir="2700000" algn="tl">
                  <a:srgbClr val="000000"/>
                </a:outerShdw>
              </a:effectLst>
              <a:latin typeface="Arial" charset="0"/>
            </a:endParaRPr>
          </a:p>
        </p:txBody>
      </p:sp>
      <p:sp>
        <p:nvSpPr>
          <p:cNvPr id="37893" name="Rectangle 5"/>
          <p:cNvSpPr>
            <a:spLocks noChangeArrowheads="1"/>
          </p:cNvSpPr>
          <p:nvPr/>
        </p:nvSpPr>
        <p:spPr bwMode="auto">
          <a:xfrm>
            <a:off x="1752600" y="4038600"/>
            <a:ext cx="8229600" cy="1981200"/>
          </a:xfrm>
          <a:prstGeom prst="rect">
            <a:avLst/>
          </a:prstGeom>
          <a:noFill/>
          <a:ln w="9525">
            <a:noFill/>
            <a:miter lim="800000"/>
            <a:headEnd/>
            <a:tailEnd/>
          </a:ln>
          <a:effectLst/>
        </p:spPr>
        <p:txBody>
          <a:bodyPr/>
          <a:lstStyle/>
          <a:p>
            <a:pPr marL="342900" indent="-342900">
              <a:spcBef>
                <a:spcPct val="20000"/>
              </a:spcBef>
              <a:buClr>
                <a:schemeClr val="hlink"/>
              </a:buClr>
              <a:buSzPct val="80000"/>
              <a:buFont typeface="Wingdings" pitchFamily="2" charset="2"/>
              <a:buChar char="Ø"/>
              <a:defRPr/>
            </a:pPr>
            <a:r>
              <a:rPr lang="en-US" sz="2400" dirty="0">
                <a:effectLst>
                  <a:outerShdw blurRad="38100" dist="38100" dir="2700000" algn="tl">
                    <a:srgbClr val="000000"/>
                  </a:outerShdw>
                </a:effectLst>
                <a:latin typeface="Arial" charset="0"/>
              </a:rPr>
              <a:t>Databases and other sources to search:</a:t>
            </a:r>
          </a:p>
          <a:p>
            <a:pPr marL="742950" lvl="1" indent="-285750">
              <a:spcBef>
                <a:spcPct val="20000"/>
              </a:spcBef>
              <a:buClr>
                <a:schemeClr val="tx2"/>
              </a:buClr>
              <a:buSzPct val="50000"/>
              <a:defRPr/>
            </a:pPr>
            <a:endParaRPr lang="en-US" sz="2800" dirty="0">
              <a:effectLst>
                <a:outerShdw blurRad="38100" dist="38100" dir="2700000" algn="tl">
                  <a:srgbClr val="000000"/>
                </a:outerShdw>
              </a:effectLst>
              <a:latin typeface="Arial" charset="0"/>
            </a:endParaRPr>
          </a:p>
        </p:txBody>
      </p:sp>
      <p:sp>
        <p:nvSpPr>
          <p:cNvPr id="37894" name="Rectangle 6"/>
          <p:cNvSpPr>
            <a:spLocks noChangeArrowheads="1"/>
          </p:cNvSpPr>
          <p:nvPr/>
        </p:nvSpPr>
        <p:spPr bwMode="auto">
          <a:xfrm>
            <a:off x="1752600" y="4495800"/>
            <a:ext cx="8229600" cy="2819400"/>
          </a:xfrm>
          <a:prstGeom prst="rect">
            <a:avLst/>
          </a:prstGeom>
          <a:noFill/>
          <a:ln w="9525">
            <a:noFill/>
            <a:miter lim="800000"/>
            <a:headEnd/>
            <a:tailEnd/>
          </a:ln>
          <a:effectLst/>
        </p:spPr>
        <p:txBody>
          <a:bodyPr/>
          <a:lstStyle/>
          <a:p>
            <a:pPr marL="742950" lvl="1" indent="-285750">
              <a:lnSpc>
                <a:spcPct val="80000"/>
              </a:lnSpc>
              <a:spcBef>
                <a:spcPct val="20000"/>
              </a:spcBef>
              <a:buClr>
                <a:schemeClr val="tx2"/>
              </a:buClr>
              <a:buSzPct val="50000"/>
              <a:buFont typeface="Wingdings" pitchFamily="2" charset="2"/>
              <a:buChar char="l"/>
              <a:defRPr/>
            </a:pPr>
            <a:r>
              <a:rPr lang="en-US" sz="2000" dirty="0" err="1">
                <a:effectLst>
                  <a:outerShdw blurRad="38100" dist="38100" dir="2700000" algn="tl">
                    <a:srgbClr val="000000"/>
                  </a:outerShdw>
                </a:effectLst>
                <a:latin typeface="Arial" charset="0"/>
              </a:rPr>
              <a:t>Dynamed</a:t>
            </a:r>
            <a:endParaRPr lang="en-US" sz="2000" dirty="0">
              <a:effectLst>
                <a:outerShdw blurRad="38100" dist="38100" dir="2700000" algn="tl">
                  <a:srgbClr val="000000"/>
                </a:outerShdw>
              </a:effectLst>
              <a:latin typeface="Arial" charset="0"/>
            </a:endParaRPr>
          </a:p>
          <a:p>
            <a:pPr marL="742950" lvl="1" indent="-285750">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Clinical Key</a:t>
            </a:r>
          </a:p>
          <a:p>
            <a:pPr marL="742950" lvl="1" indent="-285750">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Cochrane Library</a:t>
            </a:r>
          </a:p>
          <a:p>
            <a:pPr marL="742950" lvl="1" indent="-285750">
              <a:lnSpc>
                <a:spcPct val="80000"/>
              </a:lnSpc>
              <a:spcBef>
                <a:spcPct val="20000"/>
              </a:spcBef>
              <a:buClr>
                <a:schemeClr val="tx2"/>
              </a:buClr>
              <a:buSzPct val="50000"/>
              <a:buFont typeface="Wingdings" pitchFamily="2" charset="2"/>
              <a:buChar char="l"/>
              <a:defRPr/>
            </a:pPr>
            <a:r>
              <a:rPr lang="en-US" sz="2000" dirty="0" err="1">
                <a:effectLst>
                  <a:outerShdw blurRad="38100" dist="38100" dir="2700000" algn="tl">
                    <a:srgbClr val="000000"/>
                  </a:outerShdw>
                </a:effectLst>
                <a:latin typeface="Arial" charset="0"/>
              </a:rPr>
              <a:t>PubMed</a:t>
            </a:r>
            <a:endParaRPr lang="en-US" sz="2000" dirty="0">
              <a:effectLst>
                <a:outerShdw blurRad="38100" dist="38100" dir="2700000" algn="tl">
                  <a:srgbClr val="000000"/>
                </a:outerShdw>
              </a:effectLst>
              <a:latin typeface="Arial" charset="0"/>
            </a:endParaRPr>
          </a:p>
          <a:p>
            <a:pPr marL="742950" lvl="1" indent="-285750">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CINAHL </a:t>
            </a:r>
          </a:p>
          <a:p>
            <a:pPr marL="742950" lvl="1" indent="-285750">
              <a:lnSpc>
                <a:spcPct val="80000"/>
              </a:lnSpc>
              <a:spcBef>
                <a:spcPct val="20000"/>
              </a:spcBef>
              <a:buClr>
                <a:schemeClr val="tx2"/>
              </a:buClr>
              <a:buSzPct val="50000"/>
              <a:buFont typeface="Wingdings" pitchFamily="2" charset="2"/>
              <a:buChar char="l"/>
              <a:defRPr/>
            </a:pPr>
            <a:r>
              <a:rPr lang="en-US" sz="2000" dirty="0">
                <a:effectLst>
                  <a:outerShdw blurRad="38100" dist="38100" dir="2700000" algn="tl">
                    <a:srgbClr val="000000"/>
                  </a:outerShdw>
                </a:effectLst>
                <a:latin typeface="Arial" charset="0"/>
              </a:rPr>
              <a:t>Scopus</a:t>
            </a:r>
          </a:p>
          <a:p>
            <a:pPr marL="742950" lvl="1" indent="-285750">
              <a:lnSpc>
                <a:spcPct val="80000"/>
              </a:lnSpc>
              <a:spcBef>
                <a:spcPct val="20000"/>
              </a:spcBef>
              <a:buClr>
                <a:schemeClr val="tx2"/>
              </a:buClr>
              <a:buSzPct val="50000"/>
              <a:defRPr/>
            </a:pPr>
            <a:endParaRPr lang="en-US" sz="2400" dirty="0">
              <a:effectLst>
                <a:outerShdw blurRad="38100" dist="38100" dir="2700000" algn="tl">
                  <a:srgbClr val="000000"/>
                </a:outerShdw>
              </a:effectLst>
              <a:latin typeface="Arial" charset="0"/>
            </a:endParaRPr>
          </a:p>
        </p:txBody>
      </p:sp>
    </p:spTree>
    <p:extLst>
      <p:ext uri="{BB962C8B-B14F-4D97-AF65-F5344CB8AC3E}">
        <p14:creationId xmlns:p14="http://schemas.microsoft.com/office/powerpoint/2010/main" val="17730881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893"/>
                                        </p:tgtEl>
                                        <p:attrNameLst>
                                          <p:attrName>style.visibility</p:attrName>
                                        </p:attrNameLst>
                                      </p:cBhvr>
                                      <p:to>
                                        <p:strVal val="visible"/>
                                      </p:to>
                                    </p:set>
                                    <p:animEffect transition="in" filter="box(in)">
                                      <p:cBhvr>
                                        <p:cTn id="7" dur="500"/>
                                        <p:tgtEl>
                                          <p:spTgt spid="37893"/>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7894"/>
                                        </p:tgtEl>
                                        <p:attrNameLst>
                                          <p:attrName>style.visibility</p:attrName>
                                        </p:attrNameLst>
                                      </p:cBhvr>
                                      <p:to>
                                        <p:strVal val="visible"/>
                                      </p:to>
                                    </p:set>
                                    <p:animEffect transition="in" filter="box(in)">
                                      <p:cBhvr>
                                        <p:cTn id="10" dur="500"/>
                                        <p:tgtEl>
                                          <p:spTgt spid="37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2743200" y="914401"/>
            <a:ext cx="6248400"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eaLnBrk="1" hangingPunct="1">
              <a:spcBef>
                <a:spcPct val="50000"/>
              </a:spcBef>
              <a:buClrTx/>
              <a:buSzTx/>
              <a:buFontTx/>
              <a:buNone/>
            </a:pPr>
            <a:r>
              <a:rPr lang="en-US" altLang="en-US" sz="4000" b="1">
                <a:solidFill>
                  <a:schemeClr val="tx2"/>
                </a:solidFill>
              </a:rPr>
              <a:t>Intent of Belmont Report</a:t>
            </a:r>
          </a:p>
          <a:p>
            <a:pPr eaLnBrk="1" hangingPunct="1">
              <a:spcBef>
                <a:spcPct val="50000"/>
              </a:spcBef>
              <a:buClrTx/>
              <a:buSzTx/>
              <a:buFontTx/>
              <a:buNone/>
            </a:pPr>
            <a:endParaRPr lang="en-US" altLang="en-US" sz="4000" b="1">
              <a:solidFill>
                <a:schemeClr val="tx2"/>
              </a:solidFill>
            </a:endParaRPr>
          </a:p>
          <a:p>
            <a:pPr>
              <a:buClr>
                <a:schemeClr val="tx1"/>
              </a:buClr>
              <a:buSzPct val="60000"/>
              <a:buFont typeface="Monotype Sorts" pitchFamily="2" charset="2"/>
              <a:buChar char="l"/>
            </a:pPr>
            <a:r>
              <a:rPr kumimoji="1" lang="en-US" altLang="en-US" sz="2400">
                <a:latin typeface="Times New Roman" panose="02020603050405020304" pitchFamily="18" charset="0"/>
              </a:rPr>
              <a:t> 	</a:t>
            </a:r>
            <a:r>
              <a:rPr kumimoji="1" lang="en-US" altLang="en-US" sz="2800"/>
              <a:t>Autonomy</a:t>
            </a:r>
          </a:p>
          <a:p>
            <a:pPr>
              <a:buClr>
                <a:schemeClr val="tx1"/>
              </a:buClr>
              <a:buSzPct val="60000"/>
              <a:buFont typeface="Monotype Sorts" pitchFamily="2" charset="2"/>
              <a:buChar char="l"/>
            </a:pPr>
            <a:r>
              <a:rPr kumimoji="1" lang="en-US" altLang="en-US" sz="2800"/>
              <a:t> 	Beneficence </a:t>
            </a:r>
          </a:p>
          <a:p>
            <a:pPr>
              <a:buClr>
                <a:schemeClr val="tx1"/>
              </a:buClr>
              <a:buSzPct val="60000"/>
              <a:buFont typeface="Monotype Sorts" pitchFamily="2" charset="2"/>
              <a:buChar char="l"/>
            </a:pPr>
            <a:r>
              <a:rPr kumimoji="1" lang="en-US" altLang="en-US" sz="2800"/>
              <a:t>	Justice</a:t>
            </a:r>
            <a:endParaRPr lang="en-US" altLang="en-US" sz="2800"/>
          </a:p>
        </p:txBody>
      </p:sp>
      <p:pic>
        <p:nvPicPr>
          <p:cNvPr id="11267" name="Picture 3" descr="repo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0" y="4343400"/>
            <a:ext cx="24193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1q4of1md[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8401" y="5181600"/>
            <a:ext cx="479425" cy="947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0101" name="AutoShape 5"/>
          <p:cNvSpPr>
            <a:spLocks noChangeArrowheads="1"/>
          </p:cNvSpPr>
          <p:nvPr/>
        </p:nvSpPr>
        <p:spPr bwMode="auto">
          <a:xfrm>
            <a:off x="3352800" y="4191000"/>
            <a:ext cx="2667000" cy="990600"/>
          </a:xfrm>
          <a:prstGeom prst="wedgeRectCallout">
            <a:avLst>
              <a:gd name="adj1" fmla="val -64764"/>
              <a:gd name="adj2" fmla="val 50639"/>
            </a:avLst>
          </a:prstGeom>
          <a:gradFill rotWithShape="1">
            <a:gsLst>
              <a:gs pos="0">
                <a:schemeClr val="accent1">
                  <a:alpha val="98000"/>
                </a:schemeClr>
              </a:gs>
              <a:gs pos="100000">
                <a:schemeClr val="accent1">
                  <a:gamma/>
                  <a:tint val="12549"/>
                  <a:invGamma/>
                </a:schemeClr>
              </a:gs>
            </a:gsLst>
            <a:lin ang="54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defRPr/>
            </a:pPr>
            <a:r>
              <a:rPr lang="en-US">
                <a:latin typeface="Arial" charset="0"/>
              </a:rPr>
              <a:t>This is important.</a:t>
            </a:r>
          </a:p>
          <a:p>
            <a:pPr algn="ctr" eaLnBrk="1" hangingPunct="1">
              <a:defRPr/>
            </a:pPr>
            <a:r>
              <a:rPr lang="en-US">
                <a:latin typeface="Arial" charset="0"/>
              </a:rPr>
              <a:t>It’s in every lecture on human subjects.</a:t>
            </a:r>
          </a:p>
        </p:txBody>
      </p:sp>
    </p:spTree>
    <p:extLst>
      <p:ext uri="{BB962C8B-B14F-4D97-AF65-F5344CB8AC3E}">
        <p14:creationId xmlns:p14="http://schemas.microsoft.com/office/powerpoint/2010/main" val="414317833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86000" y="533401"/>
            <a:ext cx="7696200" cy="150813"/>
          </a:xfrm>
        </p:spPr>
        <p:txBody>
          <a:bodyPr>
            <a:normAutofit fontScale="90000"/>
          </a:bodyPr>
          <a:lstStyle/>
          <a:p>
            <a:pPr eaLnBrk="1" hangingPunct="1"/>
            <a:endParaRPr lang="en-US" altLang="en-US" sz="2500">
              <a:latin typeface="Book Antiqua" panose="02040602050305030304" pitchFamily="18" charset="0"/>
            </a:endParaRPr>
          </a:p>
        </p:txBody>
      </p:sp>
      <p:sp>
        <p:nvSpPr>
          <p:cNvPr id="91139" name="Rectangle 3"/>
          <p:cNvSpPr>
            <a:spLocks noGrp="1" noChangeArrowheads="1"/>
          </p:cNvSpPr>
          <p:nvPr>
            <p:ph type="body" sz="half" idx="1"/>
          </p:nvPr>
        </p:nvSpPr>
        <p:spPr>
          <a:xfrm>
            <a:off x="2057400" y="838200"/>
            <a:ext cx="3810000" cy="5638800"/>
          </a:xfrm>
        </p:spPr>
        <p:txBody>
          <a:bodyPr/>
          <a:lstStyle/>
          <a:p>
            <a:pPr marL="1028700" lvl="1" indent="-571500">
              <a:buClr>
                <a:srgbClr val="A50021"/>
              </a:buClr>
              <a:buNone/>
            </a:pPr>
            <a:r>
              <a:rPr lang="en-US" altLang="en-US" sz="2900" b="1" u="sng">
                <a:solidFill>
                  <a:schemeClr val="tx2"/>
                </a:solidFill>
                <a:latin typeface="Book Antiqua" panose="02040602050305030304" pitchFamily="18" charset="0"/>
              </a:rPr>
              <a:t>Belmont Report [Principles]</a:t>
            </a:r>
          </a:p>
          <a:p>
            <a:pPr marL="1028700" lvl="1" indent="-571500">
              <a:buClr>
                <a:srgbClr val="A50021"/>
              </a:buClr>
              <a:buNone/>
            </a:pPr>
            <a:endParaRPr lang="en-US" altLang="en-US" sz="2900" b="1" u="sng">
              <a:solidFill>
                <a:schemeClr val="tx2"/>
              </a:solidFill>
              <a:latin typeface="Book Antiqua" panose="02040602050305030304" pitchFamily="18" charset="0"/>
            </a:endParaRPr>
          </a:p>
          <a:p>
            <a:pPr marL="1028700" lvl="1" indent="-571500">
              <a:buClr>
                <a:srgbClr val="A50021"/>
              </a:buClr>
              <a:buNone/>
            </a:pPr>
            <a:r>
              <a:rPr lang="en-US" altLang="en-US" b="1" smtClean="0">
                <a:latin typeface="Book Antiqua" panose="02040602050305030304" pitchFamily="18" charset="0"/>
              </a:rPr>
              <a:t>Respect for Persons</a:t>
            </a:r>
            <a:br>
              <a:rPr lang="en-US" altLang="en-US" b="1" smtClean="0">
                <a:latin typeface="Book Antiqua" panose="02040602050305030304" pitchFamily="18" charset="0"/>
              </a:rPr>
            </a:br>
            <a:endParaRPr lang="en-US" altLang="en-US" b="1" smtClean="0">
              <a:latin typeface="Book Antiqua" panose="02040602050305030304" pitchFamily="18" charset="0"/>
            </a:endParaRPr>
          </a:p>
          <a:p>
            <a:pPr marL="1028700" lvl="1" indent="-571500">
              <a:buClr>
                <a:srgbClr val="A50021"/>
              </a:buClr>
              <a:buNone/>
            </a:pPr>
            <a:endParaRPr lang="en-US" altLang="en-US" b="1" smtClean="0">
              <a:latin typeface="Book Antiqua" panose="02040602050305030304" pitchFamily="18" charset="0"/>
            </a:endParaRPr>
          </a:p>
          <a:p>
            <a:pPr marL="1028700" lvl="1" indent="-571500">
              <a:buClr>
                <a:srgbClr val="A50021"/>
              </a:buClr>
              <a:buNone/>
            </a:pPr>
            <a:r>
              <a:rPr lang="en-US" altLang="en-US" b="1" smtClean="0">
                <a:latin typeface="Book Antiqua" panose="02040602050305030304" pitchFamily="18" charset="0"/>
              </a:rPr>
              <a:t>Beneficence</a:t>
            </a:r>
            <a:r>
              <a:rPr lang="en-US" altLang="en-US" smtClean="0">
                <a:latin typeface="Book Antiqua" panose="02040602050305030304" pitchFamily="18" charset="0"/>
              </a:rPr>
              <a:t/>
            </a:r>
            <a:br>
              <a:rPr lang="en-US" altLang="en-US" smtClean="0">
                <a:latin typeface="Book Antiqua" panose="02040602050305030304" pitchFamily="18" charset="0"/>
              </a:rPr>
            </a:br>
            <a:r>
              <a:rPr lang="en-US" altLang="en-US" smtClean="0">
                <a:latin typeface="Book Antiqua" panose="02040602050305030304" pitchFamily="18" charset="0"/>
              </a:rPr>
              <a:t/>
            </a:r>
            <a:br>
              <a:rPr lang="en-US" altLang="en-US" smtClean="0">
                <a:latin typeface="Book Antiqua" panose="02040602050305030304" pitchFamily="18" charset="0"/>
              </a:rPr>
            </a:br>
            <a:endParaRPr lang="en-US" altLang="en-US" smtClean="0">
              <a:latin typeface="Book Antiqua" panose="02040602050305030304" pitchFamily="18" charset="0"/>
            </a:endParaRPr>
          </a:p>
          <a:p>
            <a:pPr marL="1028700" lvl="1" indent="-571500">
              <a:buClr>
                <a:srgbClr val="A50021"/>
              </a:buClr>
              <a:buNone/>
            </a:pPr>
            <a:r>
              <a:rPr lang="en-US" altLang="en-US" b="1" smtClean="0">
                <a:latin typeface="Book Antiqua" panose="02040602050305030304" pitchFamily="18" charset="0"/>
              </a:rPr>
              <a:t>Justice</a:t>
            </a:r>
          </a:p>
        </p:txBody>
      </p:sp>
      <p:sp>
        <p:nvSpPr>
          <p:cNvPr id="91140" name="Rectangle 4"/>
          <p:cNvSpPr>
            <a:spLocks noGrp="1" noChangeArrowheads="1"/>
          </p:cNvSpPr>
          <p:nvPr>
            <p:ph type="body" sz="half" idx="2"/>
          </p:nvPr>
        </p:nvSpPr>
        <p:spPr>
          <a:xfrm>
            <a:off x="6553200" y="762000"/>
            <a:ext cx="3733800" cy="5638800"/>
          </a:xfrm>
        </p:spPr>
        <p:txBody>
          <a:bodyPr/>
          <a:lstStyle/>
          <a:p>
            <a:pPr marL="1522413" lvl="2" indent="-608013">
              <a:buClr>
                <a:srgbClr val="A50021"/>
              </a:buClr>
              <a:buSzPct val="75000"/>
              <a:buNone/>
            </a:pPr>
            <a:r>
              <a:rPr lang="en-US" altLang="en-US" sz="2800" b="1" u="sng">
                <a:solidFill>
                  <a:schemeClr val="tx2"/>
                </a:solidFill>
                <a:latin typeface="Book Antiqua" panose="02040602050305030304" pitchFamily="18" charset="0"/>
              </a:rPr>
              <a:t>Federal Regs</a:t>
            </a:r>
          </a:p>
          <a:p>
            <a:pPr marL="1522413" lvl="2" indent="-608013">
              <a:buClr>
                <a:srgbClr val="A50021"/>
              </a:buClr>
              <a:buSzPct val="75000"/>
              <a:buNone/>
            </a:pPr>
            <a:r>
              <a:rPr lang="en-US" altLang="en-US" sz="2800" b="1" u="sng">
                <a:solidFill>
                  <a:schemeClr val="tx2"/>
                </a:solidFill>
                <a:latin typeface="Book Antiqua" panose="02040602050305030304" pitchFamily="18" charset="0"/>
              </a:rPr>
              <a:t>[Applications]</a:t>
            </a:r>
          </a:p>
          <a:p>
            <a:pPr marL="1028700" lvl="1" indent="-571500">
              <a:buClr>
                <a:srgbClr val="A50021"/>
              </a:buClr>
              <a:buNone/>
            </a:pPr>
            <a:r>
              <a:rPr lang="en-US" altLang="en-US" sz="2900" b="1">
                <a:solidFill>
                  <a:schemeClr val="tx2"/>
                </a:solidFill>
                <a:latin typeface="Book Antiqua" panose="02040602050305030304" pitchFamily="18" charset="0"/>
              </a:rPr>
              <a:t/>
            </a:r>
            <a:br>
              <a:rPr lang="en-US" altLang="en-US" sz="2900" b="1">
                <a:solidFill>
                  <a:schemeClr val="tx2"/>
                </a:solidFill>
                <a:latin typeface="Book Antiqua" panose="02040602050305030304" pitchFamily="18" charset="0"/>
              </a:rPr>
            </a:br>
            <a:r>
              <a:rPr lang="en-US" altLang="en-US" b="1" smtClean="0">
                <a:latin typeface="Book Antiqua" panose="02040602050305030304" pitchFamily="18" charset="0"/>
              </a:rPr>
              <a:t>Informed consent</a:t>
            </a:r>
            <a:r>
              <a:rPr lang="en-US" altLang="en-US" smtClean="0">
                <a:latin typeface="Book Antiqua" panose="02040602050305030304" pitchFamily="18" charset="0"/>
              </a:rPr>
              <a:t/>
            </a:r>
            <a:br>
              <a:rPr lang="en-US" altLang="en-US" smtClean="0">
                <a:latin typeface="Book Antiqua" panose="02040602050305030304" pitchFamily="18" charset="0"/>
              </a:rPr>
            </a:br>
            <a:endParaRPr lang="en-US" altLang="en-US" smtClean="0">
              <a:latin typeface="Book Antiqua" panose="02040602050305030304" pitchFamily="18" charset="0"/>
            </a:endParaRPr>
          </a:p>
          <a:p>
            <a:pPr marL="1028700" lvl="1" indent="-571500">
              <a:buClr>
                <a:srgbClr val="A50021"/>
              </a:buClr>
              <a:buNone/>
            </a:pPr>
            <a:endParaRPr lang="en-US" altLang="en-US" b="1" smtClean="0">
              <a:latin typeface="Book Antiqua" panose="02040602050305030304" pitchFamily="18" charset="0"/>
            </a:endParaRPr>
          </a:p>
          <a:p>
            <a:pPr marL="1028700" lvl="1" indent="-571500">
              <a:buClr>
                <a:srgbClr val="A50021"/>
              </a:buClr>
              <a:buNone/>
            </a:pPr>
            <a:r>
              <a:rPr lang="en-US" altLang="en-US" b="1" smtClean="0">
                <a:latin typeface="Book Antiqua" panose="02040602050305030304" pitchFamily="18" charset="0"/>
              </a:rPr>
              <a:t>Assessment of Risks and Benefits</a:t>
            </a:r>
            <a:r>
              <a:rPr lang="en-US" altLang="en-US" smtClean="0">
                <a:latin typeface="Book Antiqua" panose="02040602050305030304" pitchFamily="18" charset="0"/>
              </a:rPr>
              <a:t/>
            </a:r>
            <a:br>
              <a:rPr lang="en-US" altLang="en-US" smtClean="0">
                <a:latin typeface="Book Antiqua" panose="02040602050305030304" pitchFamily="18" charset="0"/>
              </a:rPr>
            </a:br>
            <a:endParaRPr lang="en-US" altLang="en-US" smtClean="0">
              <a:latin typeface="Book Antiqua" panose="02040602050305030304" pitchFamily="18" charset="0"/>
            </a:endParaRPr>
          </a:p>
          <a:p>
            <a:pPr marL="1028700" lvl="1" indent="-571500">
              <a:buClr>
                <a:srgbClr val="A50021"/>
              </a:buClr>
              <a:buNone/>
            </a:pPr>
            <a:endParaRPr lang="en-US" altLang="en-US" smtClean="0">
              <a:latin typeface="Book Antiqua" panose="02040602050305030304" pitchFamily="18" charset="0"/>
            </a:endParaRPr>
          </a:p>
          <a:p>
            <a:pPr marL="1028700" lvl="1" indent="-571500">
              <a:buClr>
                <a:srgbClr val="A50021"/>
              </a:buClr>
              <a:buNone/>
            </a:pPr>
            <a:r>
              <a:rPr lang="en-US" altLang="en-US" b="1" smtClean="0">
                <a:latin typeface="Book Antiqua" panose="02040602050305030304" pitchFamily="18" charset="0"/>
              </a:rPr>
              <a:t>Selection of subjects</a:t>
            </a:r>
            <a:r>
              <a:rPr lang="en-US" altLang="en-US" smtClean="0">
                <a:latin typeface="Book Antiqua" panose="02040602050305030304" pitchFamily="18" charset="0"/>
              </a:rPr>
              <a:t> </a:t>
            </a:r>
          </a:p>
        </p:txBody>
      </p:sp>
      <p:grpSp>
        <p:nvGrpSpPr>
          <p:cNvPr id="91148" name="Group 12"/>
          <p:cNvGrpSpPr>
            <a:grpSpLocks/>
          </p:cNvGrpSpPr>
          <p:nvPr/>
        </p:nvGrpSpPr>
        <p:grpSpPr bwMode="auto">
          <a:xfrm>
            <a:off x="5562600" y="2362200"/>
            <a:ext cx="914400" cy="3352800"/>
            <a:chOff x="2304" y="1680"/>
            <a:chExt cx="576" cy="2112"/>
          </a:xfrm>
        </p:grpSpPr>
        <p:sp>
          <p:nvSpPr>
            <p:cNvPr id="12294" name="AutoShape 6"/>
            <p:cNvSpPr>
              <a:spLocks noChangeArrowheads="1"/>
            </p:cNvSpPr>
            <p:nvPr/>
          </p:nvSpPr>
          <p:spPr bwMode="auto">
            <a:xfrm>
              <a:off x="2304" y="1680"/>
              <a:ext cx="576" cy="336"/>
            </a:xfrm>
            <a:prstGeom prst="rightArrow">
              <a:avLst>
                <a:gd name="adj1" fmla="val 50000"/>
                <a:gd name="adj2" fmla="val 4285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12295" name="AutoShape 10"/>
            <p:cNvSpPr>
              <a:spLocks noChangeArrowheads="1"/>
            </p:cNvSpPr>
            <p:nvPr/>
          </p:nvSpPr>
          <p:spPr bwMode="auto">
            <a:xfrm>
              <a:off x="2304" y="2592"/>
              <a:ext cx="576" cy="336"/>
            </a:xfrm>
            <a:prstGeom prst="rightArrow">
              <a:avLst>
                <a:gd name="adj1" fmla="val 50000"/>
                <a:gd name="adj2" fmla="val 4285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12296" name="AutoShape 11"/>
            <p:cNvSpPr>
              <a:spLocks noChangeArrowheads="1"/>
            </p:cNvSpPr>
            <p:nvPr/>
          </p:nvSpPr>
          <p:spPr bwMode="auto">
            <a:xfrm>
              <a:off x="2304" y="3456"/>
              <a:ext cx="576" cy="336"/>
            </a:xfrm>
            <a:prstGeom prst="rightArrow">
              <a:avLst>
                <a:gd name="adj1" fmla="val 50000"/>
                <a:gd name="adj2" fmla="val 4285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bg2"/>
                </a:buClr>
                <a:buSzPct val="70000"/>
                <a:buFont typeface="Wingdings" panose="05000000000000000000" pitchFamily="2" charset="2"/>
                <a:buChar char="l"/>
                <a:defRPr sz="3100">
                  <a:solidFill>
                    <a:schemeClr val="tx1"/>
                  </a:solidFill>
                  <a:latin typeface="Arial" panose="020B0604020202020204" pitchFamily="34" charset="0"/>
                </a:defRPr>
              </a:lvl1pPr>
              <a:lvl2pPr marL="742950" indent="-285750">
                <a:spcBef>
                  <a:spcPct val="20000"/>
                </a:spcBef>
                <a:buClr>
                  <a:schemeClr val="accent1"/>
                </a:buClr>
                <a:buSzPct val="150000"/>
                <a:buChar char="•"/>
                <a:defRPr sz="2600">
                  <a:solidFill>
                    <a:schemeClr val="tx1"/>
                  </a:solidFill>
                  <a:latin typeface="Arial" panose="020B0604020202020204" pitchFamily="34" charset="0"/>
                </a:defRPr>
              </a:lvl2pPr>
              <a:lvl3pPr marL="1143000" indent="-228600">
                <a:spcBef>
                  <a:spcPct val="20000"/>
                </a:spcBef>
                <a:buClr>
                  <a:schemeClr val="tx1"/>
                </a:buClr>
                <a:buSzPct val="150000"/>
                <a:buChar char="•"/>
                <a:defRPr sz="2200">
                  <a:solidFill>
                    <a:schemeClr val="tx1"/>
                  </a:solidFill>
                  <a:latin typeface="Arial" panose="020B0604020202020204" pitchFamily="34" charset="0"/>
                </a:defRPr>
              </a:lvl3pPr>
              <a:lvl4pPr marL="1600200" indent="-228600">
                <a:spcBef>
                  <a:spcPct val="20000"/>
                </a:spcBef>
                <a:buClr>
                  <a:schemeClr val="tx2"/>
                </a:buClr>
                <a:buSzPct val="150000"/>
                <a:buChar char="•"/>
                <a:defRPr sz="2000">
                  <a:solidFill>
                    <a:schemeClr val="tx1"/>
                  </a:solidFill>
                  <a:latin typeface="Arial" panose="020B0604020202020204" pitchFamily="34" charset="0"/>
                </a:defRPr>
              </a:lvl4pPr>
              <a:lvl5pPr marL="2057400" indent="-228600">
                <a:spcBef>
                  <a:spcPct val="20000"/>
                </a:spcBef>
                <a:buClr>
                  <a:schemeClr val="folHlink"/>
                </a:buClr>
                <a:buSzPct val="150000"/>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150000"/>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grpSp>
    </p:spTree>
    <p:extLst>
      <p:ext uri="{BB962C8B-B14F-4D97-AF65-F5344CB8AC3E}">
        <p14:creationId xmlns:p14="http://schemas.microsoft.com/office/powerpoint/2010/main" val="307516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 calcmode="lin" valueType="num">
                                      <p:cBhvr additive="base">
                                        <p:cTn id="7" dur="500" fill="hold"/>
                                        <p:tgtEl>
                                          <p:spTgt spid="911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113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139">
                                            <p:txEl>
                                              <p:pRg st="2" end="2"/>
                                            </p:txEl>
                                          </p:spTgt>
                                        </p:tgtEl>
                                        <p:attrNameLst>
                                          <p:attrName>style.visibility</p:attrName>
                                        </p:attrNameLst>
                                      </p:cBhvr>
                                      <p:to>
                                        <p:strVal val="visible"/>
                                      </p:to>
                                    </p:set>
                                    <p:anim calcmode="lin" valueType="num">
                                      <p:cBhvr additive="base">
                                        <p:cTn id="11" dur="500" fill="hold"/>
                                        <p:tgtEl>
                                          <p:spTgt spid="91139">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91139">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1139">
                                            <p:txEl>
                                              <p:pRg st="4" end="4"/>
                                            </p:txEl>
                                          </p:spTgt>
                                        </p:tgtEl>
                                        <p:attrNameLst>
                                          <p:attrName>style.visibility</p:attrName>
                                        </p:attrNameLst>
                                      </p:cBhvr>
                                      <p:to>
                                        <p:strVal val="visible"/>
                                      </p:to>
                                    </p:set>
                                    <p:anim calcmode="lin" valueType="num">
                                      <p:cBhvr additive="base">
                                        <p:cTn id="15" dur="500" fill="hold"/>
                                        <p:tgtEl>
                                          <p:spTgt spid="91139">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91139">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1139">
                                            <p:txEl>
                                              <p:pRg st="5" end="5"/>
                                            </p:txEl>
                                          </p:spTgt>
                                        </p:tgtEl>
                                        <p:attrNameLst>
                                          <p:attrName>style.visibility</p:attrName>
                                        </p:attrNameLst>
                                      </p:cBhvr>
                                      <p:to>
                                        <p:strVal val="visible"/>
                                      </p:to>
                                    </p:set>
                                    <p:anim calcmode="lin" valueType="num">
                                      <p:cBhvr additive="base">
                                        <p:cTn id="19" dur="500" fill="hold"/>
                                        <p:tgtEl>
                                          <p:spTgt spid="91139">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11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91148"/>
                                        </p:tgtEl>
                                        <p:attrNameLst>
                                          <p:attrName>style.visibility</p:attrName>
                                        </p:attrNameLst>
                                      </p:cBhvr>
                                      <p:to>
                                        <p:strVal val="visible"/>
                                      </p:to>
                                    </p:set>
                                    <p:anim calcmode="lin" valueType="num">
                                      <p:cBhvr additive="base">
                                        <p:cTn id="25" dur="500" fill="hold"/>
                                        <p:tgtEl>
                                          <p:spTgt spid="91148"/>
                                        </p:tgtEl>
                                        <p:attrNameLst>
                                          <p:attrName>ppt_x</p:attrName>
                                        </p:attrNameLst>
                                      </p:cBhvr>
                                      <p:tavLst>
                                        <p:tav tm="0">
                                          <p:val>
                                            <p:strVal val="0-#ppt_w/2"/>
                                          </p:val>
                                        </p:tav>
                                        <p:tav tm="100000">
                                          <p:val>
                                            <p:strVal val="#ppt_x"/>
                                          </p:val>
                                        </p:tav>
                                      </p:tavLst>
                                    </p:anim>
                                    <p:anim calcmode="lin" valueType="num">
                                      <p:cBhvr additive="base">
                                        <p:cTn id="26" dur="500" fill="hold"/>
                                        <p:tgtEl>
                                          <p:spTgt spid="9114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1140">
                                            <p:txEl>
                                              <p:pRg st="0" end="0"/>
                                            </p:txEl>
                                          </p:spTgt>
                                        </p:tgtEl>
                                        <p:attrNameLst>
                                          <p:attrName>style.visibility</p:attrName>
                                        </p:attrNameLst>
                                      </p:cBhvr>
                                      <p:to>
                                        <p:strVal val="visible"/>
                                      </p:to>
                                    </p:set>
                                    <p:anim calcmode="lin" valueType="num">
                                      <p:cBhvr additive="base">
                                        <p:cTn id="31" dur="500" fill="hold"/>
                                        <p:tgtEl>
                                          <p:spTgt spid="91140">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91140">
                                            <p:txEl>
                                              <p:pRg st="0" end="0"/>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91140">
                                            <p:txEl>
                                              <p:pRg st="1" end="1"/>
                                            </p:txEl>
                                          </p:spTgt>
                                        </p:tgtEl>
                                        <p:attrNameLst>
                                          <p:attrName>style.visibility</p:attrName>
                                        </p:attrNameLst>
                                      </p:cBhvr>
                                      <p:to>
                                        <p:strVal val="visible"/>
                                      </p:to>
                                    </p:set>
                                    <p:anim calcmode="lin" valueType="num">
                                      <p:cBhvr additive="base">
                                        <p:cTn id="35" dur="500" fill="hold"/>
                                        <p:tgtEl>
                                          <p:spTgt spid="91140">
                                            <p:txEl>
                                              <p:pRg st="1" end="1"/>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91140">
                                            <p:txEl>
                                              <p:pRg st="1" end="1"/>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91140">
                                            <p:txEl>
                                              <p:pRg st="2" end="2"/>
                                            </p:txEl>
                                          </p:spTgt>
                                        </p:tgtEl>
                                        <p:attrNameLst>
                                          <p:attrName>style.visibility</p:attrName>
                                        </p:attrNameLst>
                                      </p:cBhvr>
                                      <p:to>
                                        <p:strVal val="visible"/>
                                      </p:to>
                                    </p:set>
                                    <p:anim calcmode="lin" valueType="num">
                                      <p:cBhvr additive="base">
                                        <p:cTn id="39" dur="500" fill="hold"/>
                                        <p:tgtEl>
                                          <p:spTgt spid="91140">
                                            <p:txEl>
                                              <p:pRg st="2" end="2"/>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91140">
                                            <p:txEl>
                                              <p:pRg st="2" end="2"/>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91140">
                                            <p:txEl>
                                              <p:pRg st="4" end="4"/>
                                            </p:txEl>
                                          </p:spTgt>
                                        </p:tgtEl>
                                        <p:attrNameLst>
                                          <p:attrName>style.visibility</p:attrName>
                                        </p:attrNameLst>
                                      </p:cBhvr>
                                      <p:to>
                                        <p:strVal val="visible"/>
                                      </p:to>
                                    </p:set>
                                    <p:anim calcmode="lin" valueType="num">
                                      <p:cBhvr additive="base">
                                        <p:cTn id="43" dur="500" fill="hold"/>
                                        <p:tgtEl>
                                          <p:spTgt spid="91140">
                                            <p:txEl>
                                              <p:pRg st="4" end="4"/>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91140">
                                            <p:txEl>
                                              <p:pRg st="4" end="4"/>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91140">
                                            <p:txEl>
                                              <p:pRg st="6" end="6"/>
                                            </p:txEl>
                                          </p:spTgt>
                                        </p:tgtEl>
                                        <p:attrNameLst>
                                          <p:attrName>style.visibility</p:attrName>
                                        </p:attrNameLst>
                                      </p:cBhvr>
                                      <p:to>
                                        <p:strVal val="visible"/>
                                      </p:to>
                                    </p:set>
                                    <p:anim calcmode="lin" valueType="num">
                                      <p:cBhvr additive="base">
                                        <p:cTn id="47" dur="500" fill="hold"/>
                                        <p:tgtEl>
                                          <p:spTgt spid="91140">
                                            <p:txEl>
                                              <p:pRg st="6" end="6"/>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9114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autoUpdateAnimBg="0"/>
      <p:bldP spid="91140"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b="1" smtClean="0"/>
              <a:t>Who Has IRB Oversight?</a:t>
            </a:r>
          </a:p>
        </p:txBody>
      </p:sp>
      <p:sp>
        <p:nvSpPr>
          <p:cNvPr id="17411" name="Rectangle 3"/>
          <p:cNvSpPr>
            <a:spLocks noGrp="1" noChangeArrowheads="1"/>
          </p:cNvSpPr>
          <p:nvPr>
            <p:ph type="body" sz="half" idx="1"/>
          </p:nvPr>
        </p:nvSpPr>
        <p:spPr>
          <a:xfrm>
            <a:off x="2286000" y="2244726"/>
            <a:ext cx="7551738" cy="3667125"/>
          </a:xfrm>
        </p:spPr>
        <p:txBody>
          <a:bodyPr/>
          <a:lstStyle/>
          <a:p>
            <a:pPr eaLnBrk="1" hangingPunct="1">
              <a:buFont typeface="Wingdings" panose="05000000000000000000" pitchFamily="2" charset="2"/>
              <a:buNone/>
            </a:pPr>
            <a:r>
              <a:rPr lang="en-US" altLang="en-US" sz="2700" b="1"/>
              <a:t>Regulatory Oversight:</a:t>
            </a:r>
          </a:p>
          <a:p>
            <a:pPr eaLnBrk="1" hangingPunct="1"/>
            <a:r>
              <a:rPr lang="en-US" altLang="en-US" sz="2700"/>
              <a:t>Department of Health and Human Services (DHHS) 45 CFR 46 – </a:t>
            </a:r>
            <a:r>
              <a:rPr lang="en-US" altLang="en-US" sz="2700" b="1"/>
              <a:t>COMMON RULE</a:t>
            </a:r>
          </a:p>
          <a:p>
            <a:pPr eaLnBrk="1" hangingPunct="1"/>
            <a:r>
              <a:rPr lang="en-US" altLang="en-US" sz="2700"/>
              <a:t>Food and Drug Administration (FDA) 21 CFR 50 and 21 CFR 56</a:t>
            </a:r>
          </a:p>
          <a:p>
            <a:pPr eaLnBrk="1" hangingPunct="1"/>
            <a:r>
              <a:rPr lang="en-US" altLang="en-US" sz="2700"/>
              <a:t>Office for Human Research Protections (OHRP)</a:t>
            </a:r>
          </a:p>
          <a:p>
            <a:pPr eaLnBrk="1" hangingPunct="1"/>
            <a:r>
              <a:rPr lang="en-US" altLang="en-US" sz="2700"/>
              <a:t>Federal Wide Assurance (FWA)</a:t>
            </a:r>
          </a:p>
          <a:p>
            <a:pPr eaLnBrk="1" hangingPunct="1">
              <a:buFont typeface="Wingdings" panose="05000000000000000000" pitchFamily="2" charset="2"/>
              <a:buNone/>
            </a:pPr>
            <a:endParaRPr lang="en-US" altLang="en-US" sz="2700"/>
          </a:p>
        </p:txBody>
      </p:sp>
      <p:pic>
        <p:nvPicPr>
          <p:cNvPr id="17412" name="Picture 4" descr="BD06345_"/>
          <p:cNvPicPr>
            <a:picLocks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8763001" y="381000"/>
            <a:ext cx="1590675"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1105275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smtClean="0"/>
              <a:t>Vulnerable Populations</a:t>
            </a:r>
          </a:p>
        </p:txBody>
      </p:sp>
      <p:sp>
        <p:nvSpPr>
          <p:cNvPr id="3" name="Content Placeholder 2"/>
          <p:cNvSpPr>
            <a:spLocks noGrp="1"/>
          </p:cNvSpPr>
          <p:nvPr>
            <p:ph idx="1"/>
          </p:nvPr>
        </p:nvSpPr>
        <p:spPr/>
        <p:txBody>
          <a:bodyPr/>
          <a:lstStyle/>
          <a:p>
            <a:pPr eaLnBrk="1" hangingPunct="1">
              <a:defRPr/>
            </a:pPr>
            <a:r>
              <a:rPr lang="en-US" dirty="0" smtClean="0"/>
              <a:t>Additional regulatory requirements-</a:t>
            </a:r>
          </a:p>
          <a:p>
            <a:pPr lvl="1" eaLnBrk="1" hangingPunct="1">
              <a:defRPr/>
            </a:pPr>
            <a:r>
              <a:rPr lang="en-US" dirty="0" smtClean="0"/>
              <a:t>Subpart B: Pregnant Women</a:t>
            </a:r>
          </a:p>
          <a:p>
            <a:pPr lvl="1" eaLnBrk="1" hangingPunct="1">
              <a:defRPr/>
            </a:pPr>
            <a:r>
              <a:rPr lang="en-US" dirty="0" smtClean="0"/>
              <a:t>Subpart C: Prisoners</a:t>
            </a:r>
          </a:p>
          <a:p>
            <a:pPr lvl="1" eaLnBrk="1" hangingPunct="1">
              <a:defRPr/>
            </a:pPr>
            <a:r>
              <a:rPr lang="en-US" dirty="0" smtClean="0"/>
              <a:t>Subpart D: Children</a:t>
            </a:r>
          </a:p>
          <a:p>
            <a:pPr lvl="1" eaLnBrk="1" hangingPunct="1">
              <a:defRPr/>
            </a:pPr>
            <a:endParaRPr lang="en-US" dirty="0" smtClean="0"/>
          </a:p>
          <a:p>
            <a:pPr marL="457200" lvl="1" indent="0">
              <a:buNone/>
              <a:defRPr/>
            </a:pPr>
            <a:r>
              <a:rPr lang="en-US" dirty="0" smtClean="0"/>
              <a:t>Respect for persons require additional protections for persons with diminished autonomy</a:t>
            </a:r>
          </a:p>
        </p:txBody>
      </p:sp>
    </p:spTree>
    <p:extLst>
      <p:ext uri="{BB962C8B-B14F-4D97-AF65-F5344CB8AC3E}">
        <p14:creationId xmlns:p14="http://schemas.microsoft.com/office/powerpoint/2010/main" val="21446245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altLang="en-US" smtClean="0"/>
              <a:t>What is an IRB?</a:t>
            </a:r>
          </a:p>
        </p:txBody>
      </p:sp>
      <p:sp>
        <p:nvSpPr>
          <p:cNvPr id="5123" name="Content Placeholder 2"/>
          <p:cNvSpPr>
            <a:spLocks noGrp="1"/>
          </p:cNvSpPr>
          <p:nvPr>
            <p:ph idx="1"/>
          </p:nvPr>
        </p:nvSpPr>
        <p:spPr>
          <a:xfrm>
            <a:off x="2286000" y="1752600"/>
            <a:ext cx="7696200" cy="4191000"/>
          </a:xfrm>
        </p:spPr>
        <p:txBody>
          <a:bodyPr/>
          <a:lstStyle/>
          <a:p>
            <a:pPr eaLnBrk="1" hangingPunct="1"/>
            <a:r>
              <a:rPr lang="en-US" altLang="en-US"/>
              <a:t>IRBs established by federal government to protect rights and welfare of human participants</a:t>
            </a:r>
          </a:p>
          <a:p>
            <a:pPr eaLnBrk="1" hangingPunct="1"/>
            <a:r>
              <a:rPr lang="en-US" altLang="en-US"/>
              <a:t>IRB review is a specialized process to function as an ethics committee </a:t>
            </a:r>
          </a:p>
          <a:p>
            <a:pPr eaLnBrk="1" hangingPunct="1"/>
            <a:r>
              <a:rPr lang="en-US" altLang="en-US"/>
              <a:t>Responsible for ensuring physical, psychological, and social risks associated with research are commensurate with the importance of the research/knowledge gained</a:t>
            </a:r>
          </a:p>
        </p:txBody>
      </p:sp>
    </p:spTree>
    <p:extLst>
      <p:ext uri="{BB962C8B-B14F-4D97-AF65-F5344CB8AC3E}">
        <p14:creationId xmlns:p14="http://schemas.microsoft.com/office/powerpoint/2010/main" val="1732201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819400" y="457200"/>
            <a:ext cx="7162800" cy="762000"/>
          </a:xfrm>
        </p:spPr>
        <p:txBody>
          <a:bodyPr/>
          <a:lstStyle/>
          <a:p>
            <a:r>
              <a:rPr lang="en-US" altLang="en-US" sz="4000" b="1">
                <a:latin typeface="Calibri" panose="020F0502020204030204" pitchFamily="34" charset="0"/>
                <a:cs typeface="Calibri" panose="020F0502020204030204" pitchFamily="34" charset="0"/>
              </a:rPr>
              <a:t>Criteria for IRB Approval</a:t>
            </a:r>
          </a:p>
        </p:txBody>
      </p:sp>
      <p:sp>
        <p:nvSpPr>
          <p:cNvPr id="7171" name="Rectangle 3"/>
          <p:cNvSpPr>
            <a:spLocks noGrp="1" noChangeArrowheads="1"/>
          </p:cNvSpPr>
          <p:nvPr>
            <p:ph type="body" idx="1"/>
          </p:nvPr>
        </p:nvSpPr>
        <p:spPr>
          <a:xfrm>
            <a:off x="2514600" y="1600200"/>
            <a:ext cx="8153400" cy="4572000"/>
          </a:xfrm>
        </p:spPr>
        <p:txBody>
          <a:bodyPr>
            <a:normAutofit lnSpcReduction="10000"/>
          </a:bodyPr>
          <a:lstStyle/>
          <a:p>
            <a:pPr marL="350838" indent="-350838"/>
            <a:endParaRPr lang="en-US" altLang="en-US" sz="1800"/>
          </a:p>
          <a:p>
            <a:pPr marL="350838" indent="-350838"/>
            <a:r>
              <a:rPr lang="en-US" altLang="en-US" sz="2000" b="1">
                <a:latin typeface="Calibri" panose="020F0502020204030204" pitchFamily="34" charset="0"/>
                <a:cs typeface="Calibri" panose="020F0502020204030204" pitchFamily="34" charset="0"/>
              </a:rPr>
              <a:t>Risks are Minimized</a:t>
            </a:r>
            <a:r>
              <a:rPr lang="en-US" altLang="en-US" sz="2000">
                <a:latin typeface="Calibri" panose="020F0502020204030204" pitchFamily="34" charset="0"/>
                <a:cs typeface="Calibri" panose="020F0502020204030204" pitchFamily="34" charset="0"/>
              </a:rPr>
              <a:t>  (Consistent with a sound research design and does not unnecessarily expose subjects to risk)</a:t>
            </a:r>
          </a:p>
          <a:p>
            <a:pPr marL="350838" indent="-350838"/>
            <a:r>
              <a:rPr lang="en-US" altLang="en-US" sz="2000" b="1">
                <a:latin typeface="Calibri" panose="020F0502020204030204" pitchFamily="34" charset="0"/>
                <a:cs typeface="Calibri" panose="020F0502020204030204" pitchFamily="34" charset="0"/>
              </a:rPr>
              <a:t>Risks are Reasonable in Relation to Benefits</a:t>
            </a:r>
          </a:p>
          <a:p>
            <a:pPr marL="350838" indent="-350838"/>
            <a:r>
              <a:rPr lang="en-US" altLang="en-US" sz="2000" b="1">
                <a:latin typeface="Calibri" panose="020F0502020204030204" pitchFamily="34" charset="0"/>
                <a:cs typeface="Calibri" panose="020F0502020204030204" pitchFamily="34" charset="0"/>
              </a:rPr>
              <a:t>Selection of Subjects is Equitable</a:t>
            </a:r>
          </a:p>
          <a:p>
            <a:pPr marL="350838" indent="-350838"/>
            <a:r>
              <a:rPr lang="en-US" altLang="en-US" sz="2000" b="1">
                <a:latin typeface="Calibri" panose="020F0502020204030204" pitchFamily="34" charset="0"/>
                <a:cs typeface="Calibri" panose="020F0502020204030204" pitchFamily="34" charset="0"/>
              </a:rPr>
              <a:t>Informed Consent will be Sought</a:t>
            </a:r>
            <a:r>
              <a:rPr lang="en-US" altLang="en-US" sz="2000">
                <a:latin typeface="Calibri" panose="020F0502020204030204" pitchFamily="34" charset="0"/>
                <a:cs typeface="Calibri" panose="020F0502020204030204" pitchFamily="34" charset="0"/>
              </a:rPr>
              <a:t> for Each Prospective Subject</a:t>
            </a:r>
          </a:p>
          <a:p>
            <a:pPr marL="350838" indent="-350838"/>
            <a:r>
              <a:rPr lang="en-US" altLang="en-US" sz="2000" b="1">
                <a:latin typeface="Calibri" panose="020F0502020204030204" pitchFamily="34" charset="0"/>
                <a:cs typeface="Calibri" panose="020F0502020204030204" pitchFamily="34" charset="0"/>
              </a:rPr>
              <a:t>Informed Consent will Be Documented</a:t>
            </a:r>
          </a:p>
          <a:p>
            <a:pPr marL="350838" indent="-350838"/>
            <a:r>
              <a:rPr lang="en-US" altLang="en-US" sz="2000">
                <a:latin typeface="Calibri" panose="020F0502020204030204" pitchFamily="34" charset="0"/>
                <a:cs typeface="Calibri" panose="020F0502020204030204" pitchFamily="34" charset="0"/>
              </a:rPr>
              <a:t>Research Plan Adequately Provides for </a:t>
            </a:r>
            <a:r>
              <a:rPr lang="en-US" altLang="en-US" sz="2000" b="1">
                <a:latin typeface="Calibri" panose="020F0502020204030204" pitchFamily="34" charset="0"/>
                <a:cs typeface="Calibri" panose="020F0502020204030204" pitchFamily="34" charset="0"/>
              </a:rPr>
              <a:t>Monitoring the Data Collected to Ensure Safety</a:t>
            </a:r>
            <a:r>
              <a:rPr lang="en-US" altLang="en-US" sz="2000">
                <a:latin typeface="Calibri" panose="020F0502020204030204" pitchFamily="34" charset="0"/>
                <a:cs typeface="Calibri" panose="020F0502020204030204" pitchFamily="34" charset="0"/>
              </a:rPr>
              <a:t> of the Subjects</a:t>
            </a:r>
          </a:p>
          <a:p>
            <a:pPr marL="350838" indent="-350838"/>
            <a:r>
              <a:rPr lang="en-US" altLang="en-US" sz="2000">
                <a:latin typeface="Calibri" panose="020F0502020204030204" pitchFamily="34" charset="0"/>
                <a:cs typeface="Calibri" panose="020F0502020204030204" pitchFamily="34" charset="0"/>
              </a:rPr>
              <a:t>Research Plan Adequately </a:t>
            </a:r>
            <a:r>
              <a:rPr lang="en-US" altLang="en-US" sz="2000" b="1">
                <a:latin typeface="Calibri" panose="020F0502020204030204" pitchFamily="34" charset="0"/>
                <a:cs typeface="Calibri" panose="020F0502020204030204" pitchFamily="34" charset="0"/>
              </a:rPr>
              <a:t>Protects the Privacy of Subjects and Maintains Confidentiality</a:t>
            </a:r>
          </a:p>
          <a:p>
            <a:pPr marL="350838" indent="-350838"/>
            <a:r>
              <a:rPr lang="en-US" altLang="en-US" sz="2000">
                <a:latin typeface="Calibri" panose="020F0502020204030204" pitchFamily="34" charset="0"/>
                <a:cs typeface="Calibri" panose="020F0502020204030204" pitchFamily="34" charset="0"/>
              </a:rPr>
              <a:t>When some or all of the subjects are likely to be vulnerable to coercion or undue influence, </a:t>
            </a:r>
            <a:r>
              <a:rPr lang="en-US" altLang="en-US" sz="2000" b="1">
                <a:latin typeface="Calibri" panose="020F0502020204030204" pitchFamily="34" charset="0"/>
                <a:cs typeface="Calibri" panose="020F0502020204030204" pitchFamily="34" charset="0"/>
              </a:rPr>
              <a:t>additional safeguards</a:t>
            </a:r>
            <a:r>
              <a:rPr lang="en-US" altLang="en-US" sz="2000">
                <a:latin typeface="Calibri" panose="020F0502020204030204" pitchFamily="34" charset="0"/>
                <a:cs typeface="Calibri" panose="020F0502020204030204" pitchFamily="34" charset="0"/>
              </a:rPr>
              <a:t> need to be included in the protocol to protect the rights and welfare of these subjects.</a:t>
            </a:r>
          </a:p>
        </p:txBody>
      </p:sp>
    </p:spTree>
    <p:extLst>
      <p:ext uri="{BB962C8B-B14F-4D97-AF65-F5344CB8AC3E}">
        <p14:creationId xmlns:p14="http://schemas.microsoft.com/office/powerpoint/2010/main" val="33531449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77908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3829</Words>
  <Application>Microsoft Office PowerPoint</Application>
  <PresentationFormat>Widescreen</PresentationFormat>
  <Paragraphs>497</Paragraphs>
  <Slides>77</Slides>
  <Notes>6</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90" baseType="lpstr">
      <vt:lpstr>Arial</vt:lpstr>
      <vt:lpstr>Arial Rounded MT Bold</vt:lpstr>
      <vt:lpstr>Book Antiqua</vt:lpstr>
      <vt:lpstr>Calibri</vt:lpstr>
      <vt:lpstr>Calibri Light</vt:lpstr>
      <vt:lpstr>Corbel</vt:lpstr>
      <vt:lpstr>Monotype Sorts</vt:lpstr>
      <vt:lpstr>Times New Roman</vt:lpstr>
      <vt:lpstr>Wingdings</vt:lpstr>
      <vt:lpstr>Wingdings 2</vt:lpstr>
      <vt:lpstr>WP TypographicSymbols</vt:lpstr>
      <vt:lpstr>Office Theme</vt:lpstr>
      <vt:lpstr>Document</vt:lpstr>
      <vt:lpstr>Developing a Problem Statement</vt:lpstr>
      <vt:lpstr>The Research Question</vt:lpstr>
      <vt:lpstr>Formats to Ask the Question</vt:lpstr>
      <vt:lpstr>Which Format to Use?</vt:lpstr>
      <vt:lpstr>Stating the Research Question</vt:lpstr>
      <vt:lpstr>Narrowing the Focus of the Question</vt:lpstr>
      <vt:lpstr>Question Ideas</vt:lpstr>
      <vt:lpstr>Be sure your problem statement is very precise</vt:lpstr>
      <vt:lpstr>What are variables?</vt:lpstr>
      <vt:lpstr>Samples and Populations</vt:lpstr>
      <vt:lpstr>Sample</vt:lpstr>
      <vt:lpstr>Sampling Rules</vt:lpstr>
      <vt:lpstr>Sampling Methods</vt:lpstr>
      <vt:lpstr>Methods of Random Sampling</vt:lpstr>
      <vt:lpstr>Design or Experimental Validity</vt:lpstr>
      <vt:lpstr>Threats to Internal Validity</vt:lpstr>
      <vt:lpstr>Threats to External Validity</vt:lpstr>
      <vt:lpstr>Concepts of Research Design </vt:lpstr>
      <vt:lpstr>Experimental Designs</vt:lpstr>
      <vt:lpstr>True Experimental Designs: 3 Characteristics</vt:lpstr>
      <vt:lpstr>Pre-experimental Designs</vt:lpstr>
      <vt:lpstr>Pre-experimental Designs</vt:lpstr>
      <vt:lpstr>Pre-experimental Designs</vt:lpstr>
      <vt:lpstr>Pre-experimental Designs</vt:lpstr>
      <vt:lpstr>Pre-Experimental Designs</vt:lpstr>
      <vt:lpstr>True Experimental designs</vt:lpstr>
      <vt:lpstr>True Experimental Designs</vt:lpstr>
      <vt:lpstr>True Experimental Design</vt:lpstr>
      <vt:lpstr>True Experimental Designs</vt:lpstr>
      <vt:lpstr>True Experimental Designs</vt:lpstr>
      <vt:lpstr>Quasi-experimental Designs</vt:lpstr>
      <vt:lpstr>Quasi-experimental designs</vt:lpstr>
      <vt:lpstr>Quasi-experimental Designs</vt:lpstr>
      <vt:lpstr>Quasi-experimental</vt:lpstr>
      <vt:lpstr>Nonexperimental Study Designs</vt:lpstr>
      <vt:lpstr>Nonexperimental Study Designs</vt:lpstr>
      <vt:lpstr>Nonexperimental Study Designs</vt:lpstr>
      <vt:lpstr>Nonexperimental Study Designs</vt:lpstr>
      <vt:lpstr>Nonexperimental Study Designs</vt:lpstr>
      <vt:lpstr>What is EBM?</vt:lpstr>
      <vt:lpstr>To practice EBM:</vt:lpstr>
      <vt:lpstr>PowerPoint Presentation</vt:lpstr>
      <vt:lpstr>Cochrane Database for Systematic Reviews</vt:lpstr>
      <vt:lpstr>Meta Analysis</vt:lpstr>
      <vt:lpstr>Randomized Clinical Trials</vt:lpstr>
      <vt:lpstr>Systematic Reviews of Observational Studies</vt:lpstr>
      <vt:lpstr>The Process of EBM Research</vt:lpstr>
      <vt:lpstr>PICO</vt:lpstr>
      <vt:lpstr>Gathering the Evidence</vt:lpstr>
      <vt:lpstr>EBM Metrics for a Diagnostic Test</vt:lpstr>
      <vt:lpstr>True/false positives and negatives</vt:lpstr>
      <vt:lpstr>Sensitivity and Specificity</vt:lpstr>
      <vt:lpstr>Likelihood Ratio</vt:lpstr>
      <vt:lpstr>Positive and Negative Predictive Value</vt:lpstr>
      <vt:lpstr>Diagnostic Accuracy</vt:lpstr>
      <vt:lpstr>EBM Metrics for Diagnostic Tests</vt:lpstr>
      <vt:lpstr>PowerPoint Presentation</vt:lpstr>
      <vt:lpstr>EBM metrics for a diagnostic test</vt:lpstr>
      <vt:lpstr>EBM metrics for a Therapy</vt:lpstr>
      <vt:lpstr>EBM Metrics for a Therapy</vt:lpstr>
      <vt:lpstr>EBM metrics for a Therapy</vt:lpstr>
      <vt:lpstr>EBM metrics for a Therapy</vt:lpstr>
      <vt:lpstr>PowerPoint Presentation</vt:lpstr>
      <vt:lpstr>PowerPoint Presentation</vt:lpstr>
      <vt:lpstr>Investigate the Feasibility of Your Proposed Study</vt:lpstr>
      <vt:lpstr>Evidence-based practice</vt:lpstr>
      <vt:lpstr>PowerPoint Presentation</vt:lpstr>
      <vt:lpstr>Healthcare Literature</vt:lpstr>
      <vt:lpstr>PowerPoint Presentation</vt:lpstr>
      <vt:lpstr>Searching for evidence</vt:lpstr>
      <vt:lpstr>PowerPoint Presentation</vt:lpstr>
      <vt:lpstr>PowerPoint Presentation</vt:lpstr>
      <vt:lpstr>Who Has IRB Oversight?</vt:lpstr>
      <vt:lpstr>Vulnerable Populations</vt:lpstr>
      <vt:lpstr>What is an IRB?</vt:lpstr>
      <vt:lpstr>Criteria for IRB Approval</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a Problem Statement</dc:title>
  <dc:creator>Darrian</dc:creator>
  <cp:lastModifiedBy>Darrian</cp:lastModifiedBy>
  <cp:revision>7</cp:revision>
  <dcterms:created xsi:type="dcterms:W3CDTF">2017-06-24T17:17:57Z</dcterms:created>
  <dcterms:modified xsi:type="dcterms:W3CDTF">2017-06-24T18:16:45Z</dcterms:modified>
</cp:coreProperties>
</file>